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66"/>
  </p:handoutMasterIdLst>
  <p:sldIdLst>
    <p:sldId id="385" r:id="rId2"/>
    <p:sldId id="312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35" r:id="rId25"/>
    <p:sldId id="336" r:id="rId26"/>
    <p:sldId id="337" r:id="rId27"/>
    <p:sldId id="338" r:id="rId28"/>
    <p:sldId id="339" r:id="rId29"/>
    <p:sldId id="340" r:id="rId30"/>
    <p:sldId id="341" r:id="rId31"/>
    <p:sldId id="342" r:id="rId32"/>
    <p:sldId id="343" r:id="rId33"/>
    <p:sldId id="344" r:id="rId34"/>
    <p:sldId id="345" r:id="rId35"/>
    <p:sldId id="346" r:id="rId36"/>
    <p:sldId id="347" r:id="rId37"/>
    <p:sldId id="348" r:id="rId38"/>
    <p:sldId id="349" r:id="rId39"/>
    <p:sldId id="350" r:id="rId40"/>
    <p:sldId id="351" r:id="rId41"/>
    <p:sldId id="352" r:id="rId42"/>
    <p:sldId id="353" r:id="rId43"/>
    <p:sldId id="354" r:id="rId44"/>
    <p:sldId id="355" r:id="rId45"/>
    <p:sldId id="356" r:id="rId46"/>
    <p:sldId id="357" r:id="rId47"/>
    <p:sldId id="358" r:id="rId48"/>
    <p:sldId id="359" r:id="rId49"/>
    <p:sldId id="360" r:id="rId50"/>
    <p:sldId id="361" r:id="rId51"/>
    <p:sldId id="362" r:id="rId52"/>
    <p:sldId id="363" r:id="rId53"/>
    <p:sldId id="364" r:id="rId54"/>
    <p:sldId id="365" r:id="rId55"/>
    <p:sldId id="366" r:id="rId56"/>
    <p:sldId id="367" r:id="rId57"/>
    <p:sldId id="368" r:id="rId58"/>
    <p:sldId id="369" r:id="rId59"/>
    <p:sldId id="370" r:id="rId60"/>
    <p:sldId id="371" r:id="rId61"/>
    <p:sldId id="372" r:id="rId62"/>
    <p:sldId id="373" r:id="rId63"/>
    <p:sldId id="374" r:id="rId64"/>
    <p:sldId id="384" r:id="rId6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6600"/>
    <a:srgbClr val="663300"/>
    <a:srgbClr val="6699FF"/>
    <a:srgbClr val="99CCFF"/>
    <a:srgbClr val="66CCFF"/>
    <a:srgbClr val="FF33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4" autoAdjust="0"/>
    <p:restoredTop sz="94660"/>
  </p:normalViewPr>
  <p:slideViewPr>
    <p:cSldViewPr>
      <p:cViewPr varScale="1">
        <p:scale>
          <a:sx n="67" d="100"/>
          <a:sy n="67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6797898-F0FE-42EA-BFBE-3A4807FEA6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706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32EDA5-E646-4173-B354-6E91F3E19B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89386"/>
      </p:ext>
    </p:extLst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EEA7A-384F-4E96-975A-D8D73BEF86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264404"/>
      </p:ext>
    </p:extLst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603A-0D3D-46C9-A378-EE0E8A5AA9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20694"/>
      </p:ext>
    </p:extLst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D13C3-F693-4E81-B30C-3752348C02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99820"/>
      </p:ext>
    </p:extLst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5581D-D456-4902-BEBD-AEACB7A690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211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447BE-FA11-408A-87CD-86492CB601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38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EAF68-1FB7-4826-898C-C24EDBCEEA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638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BC3A1-E13E-46F2-8E08-C6F76796DF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947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A72A2-BB84-494C-B48D-F18E98E4A1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429702"/>
      </p:ext>
    </p:extLst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258E7-272E-44FE-8D99-96B5D79B83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3701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892D3-1053-46AD-A7DE-FE799397F4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806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ED5BAEDF-7508-4A53-BC43-BDB40E9F3FF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9" r:id="rId2"/>
    <p:sldLayoutId id="2147483804" r:id="rId3"/>
    <p:sldLayoutId id="2147483805" r:id="rId4"/>
    <p:sldLayoutId id="2147483806" r:id="rId5"/>
    <p:sldLayoutId id="2147483807" r:id="rId6"/>
    <p:sldLayoutId id="2147483800" r:id="rId7"/>
    <p:sldLayoutId id="2147483808" r:id="rId8"/>
    <p:sldLayoutId id="2147483809" r:id="rId9"/>
    <p:sldLayoutId id="2147483801" r:id="rId10"/>
    <p:sldLayoutId id="2147483802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КЛИНИЧКЕ ЕВАЛУАЦИОНЕ И ТЕРАПИЈСКЕ ТЕХНИКЕ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323850" y="2060575"/>
            <a:ext cx="8462963" cy="1439863"/>
          </a:xfrm>
        </p:spPr>
        <p:txBody>
          <a:bodyPr/>
          <a:lstStyle/>
          <a:p>
            <a:pPr marR="0" algn="ctr" eaLnBrk="1" hangingPunct="1"/>
            <a:r>
              <a:rPr lang="en-US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Специфичности сестринске анамнезе	</a:t>
            </a:r>
          </a:p>
          <a:p>
            <a:pPr marR="0" algn="ctr" eaLnBrk="1" hangingPunct="1"/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Циљеви и задаци здравствене неге – општи ставови</a:t>
            </a:r>
          </a:p>
          <a:p>
            <a:pPr marR="0" algn="ctr" eaLnBrk="1" hangingPunct="1"/>
            <a:endParaRPr lang="en-US" sz="24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ctr" eaLnBrk="1" hangingPunct="1"/>
            <a:r>
              <a:rPr lang="ru-RU" b="1" smtClean="0"/>
              <a:t>	</a:t>
            </a:r>
          </a:p>
          <a:p>
            <a:pPr marR="0" eaLnBrk="1" hangingPunct="1"/>
            <a:r>
              <a:rPr lang="ru-RU" smtClean="0"/>
              <a:t> 	</a:t>
            </a:r>
          </a:p>
          <a:p>
            <a:pPr marR="0" eaLnBrk="1" hangingPunct="1"/>
            <a:endParaRPr lang="en-US" smtClean="0"/>
          </a:p>
        </p:txBody>
      </p:sp>
      <p:pic>
        <p:nvPicPr>
          <p:cNvPr id="9220" name="Picture 7" descr="C:\Users\Mirjana Petrovic\Desktop\images_fotografije_Broj45_sum-na-sr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292600"/>
            <a:ext cx="345757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8" descr="C:\Users\Mirjana Petrovic\Desktop\da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2600"/>
            <a:ext cx="2627313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9" descr="C:\Users\Mirjana Petrovic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292600"/>
            <a:ext cx="3276600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>
          <a:xfrm>
            <a:off x="250825" y="1844675"/>
            <a:ext cx="8677275" cy="5576888"/>
          </a:xfrm>
        </p:spPr>
        <p:txBody>
          <a:bodyPr/>
          <a:lstStyle/>
          <a:p>
            <a:pPr eaLnBrk="1" hangingPunct="1"/>
            <a:r>
              <a:rPr lang="sr-Latn-CS" smtClean="0"/>
              <a:t>Приликом збрињавања терминално оболелих, медицинско особље наилази на бројне проблеме, од терапијских могућности и избора најадекватнијег начина купирања најчешће присутног бола, до психосоцијалних проблема болесника и породице, као и за израженом потребом за очувањем преосталог квалитета живота оболелог. </a:t>
            </a:r>
            <a:endParaRPr lang="en-US" smtClean="0"/>
          </a:p>
        </p:txBody>
      </p:sp>
    </p:spTree>
  </p:cSld>
  <p:clrMapOvr>
    <a:masterClrMapping/>
  </p:clrMapOvr>
  <p:transition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323850" y="1052513"/>
            <a:ext cx="8820150" cy="53609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Н</a:t>
            </a:r>
            <a:r>
              <a:rPr lang="sr-Latn-CS" sz="2800" smtClean="0"/>
              <a:t>еопходно</a:t>
            </a:r>
            <a:r>
              <a:rPr lang="en-US" sz="2800" smtClean="0"/>
              <a:t> је</a:t>
            </a:r>
            <a:r>
              <a:rPr lang="sr-Latn-CS" sz="2800" smtClean="0"/>
              <a:t> стећи сазнања о свим аспектима пали</a:t>
            </a:r>
            <a:r>
              <a:rPr lang="sr-Cyrl-CS" sz="2800" smtClean="0"/>
              <a:t>ј</a:t>
            </a:r>
            <a:r>
              <a:rPr lang="sr-Latn-CS" sz="2800" smtClean="0"/>
              <a:t>ативног збрињавања који се односе на пацијента (спровођење процеса здравствене неге ради задовољења потреба, примењивање симптоматске терапије) и породицу</a:t>
            </a:r>
            <a:r>
              <a:rPr lang="en-US" sz="2800" smtClean="0"/>
              <a:t>, </a:t>
            </a:r>
            <a:r>
              <a:rPr lang="sr-Latn-CS" sz="2800" smtClean="0"/>
              <a:t>и у том смислу је потребна посебна едукација и усавршавање тима стручњака (поред медицинске сестре као незаобилазног члана тима, лекари различитих специјалности, психолог, социјални радник, физиотерапеут, свештеник)</a:t>
            </a:r>
            <a:r>
              <a:rPr lang="sr-Cyrl-CS" sz="2800" smtClean="0"/>
              <a:t>. </a:t>
            </a:r>
            <a:endParaRPr lang="en-US" sz="2800" smtClean="0"/>
          </a:p>
        </p:txBody>
      </p:sp>
    </p:spTree>
  </p:cSld>
  <p:clrMapOvr>
    <a:masterClrMapping/>
  </p:clrMapOvr>
  <p:transition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>
          <a:xfrm>
            <a:off x="250825" y="1281113"/>
            <a:ext cx="8748713" cy="55768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mtClean="0"/>
              <a:t>Палијативна нега почиње сазнањем да се више ништа не може постићи лечењем. </a:t>
            </a:r>
            <a:endParaRPr lang="en-US" smtClean="0"/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mtClean="0"/>
              <a:t>	</a:t>
            </a:r>
            <a:r>
              <a:rPr lang="sr-Latn-CS" smtClean="0"/>
              <a:t>Време преживљавања је индувидуално. </a:t>
            </a:r>
            <a:endParaRPr lang="en-US" smtClean="0"/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mtClean="0"/>
              <a:t>	З</a:t>
            </a:r>
            <a:r>
              <a:rPr lang="sr-Latn-CS" smtClean="0"/>
              <a:t>ависи од основне болести и приступа нези. Адекватна симптоматска терапија је основа у овој фази. Фокус болесника се преусмерава са спољњег света ка себи. Важно је болеснику и његовој породици пружити задовољење физичких, емоционалних и духовних потреба, омогућити највећи могућ</a:t>
            </a:r>
            <a:r>
              <a:rPr lang="en-US" smtClean="0"/>
              <a:t>и</a:t>
            </a:r>
            <a:r>
              <a:rPr lang="sr-Latn-CS" smtClean="0"/>
              <a:t> квалитет живота болеснику у датој ситуацији. </a:t>
            </a:r>
            <a:endParaRPr lang="en-US" smtClean="0"/>
          </a:p>
        </p:txBody>
      </p:sp>
    </p:spTree>
  </p:cSld>
  <p:clrMapOvr>
    <a:masterClrMapping/>
  </p:clrMapOvr>
  <p:transition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>
          <a:xfrm>
            <a:off x="395288" y="549275"/>
            <a:ext cx="8748712" cy="5721350"/>
          </a:xfrm>
        </p:spPr>
        <p:txBody>
          <a:bodyPr/>
          <a:lstStyle/>
          <a:p>
            <a:pPr eaLnBrk="1" hangingPunct="1"/>
            <a:r>
              <a:rPr lang="sr-Latn-CS" sz="2800" smtClean="0"/>
              <a:t>Најбоља могућа нега се остварује сарадњом свих чланова тима и чланова породице болесника. Медицинска сестра и чланови тима осећањем емпатије  пружају подршку оболелом и породици, остварују комуникацију која доприноси успостављању поверења, информисању, смањењу емоционалне напетости и унапређењу међуљудских односа. Стална нега за болесника</a:t>
            </a:r>
            <a:r>
              <a:rPr lang="en-US" sz="2800" smtClean="0"/>
              <a:t>, </a:t>
            </a:r>
            <a:r>
              <a:rPr lang="sr-Latn-CS" sz="2800" smtClean="0"/>
              <a:t>његову породицу у једном од најинтимнијих</a:t>
            </a:r>
            <a:r>
              <a:rPr lang="en-US" sz="2800" smtClean="0"/>
              <a:t>, </a:t>
            </a:r>
            <a:r>
              <a:rPr lang="sr-Latn-CS" sz="2800" smtClean="0"/>
              <a:t>најделикатнијих тренутака у животу може бити најдрагоценији дар који се пружа.</a:t>
            </a:r>
            <a:endParaRPr lang="en-US" sz="2800" smtClean="0"/>
          </a:p>
          <a:p>
            <a:pPr eaLnBrk="1" hangingPunct="1"/>
            <a:endParaRPr lang="en-US" sz="3000" smtClean="0"/>
          </a:p>
        </p:txBody>
      </p:sp>
    </p:spTree>
  </p:cSld>
  <p:clrMapOvr>
    <a:masterClrMapping/>
  </p:clrMapOvr>
  <p:transition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3568" y="1772816"/>
            <a:ext cx="7772400" cy="14700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300" dirty="0" smtClean="0">
                <a:solidFill>
                  <a:schemeClr val="tx1"/>
                </a:solidFill>
              </a:rPr>
              <a:t>ЗДРАВСТВЕНА</a:t>
            </a:r>
            <a:r>
              <a:rPr lang="sr-Latn-CS" sz="5300" dirty="0" smtClean="0">
                <a:solidFill>
                  <a:schemeClr val="tx1"/>
                </a:solidFill>
              </a:rPr>
              <a:t> </a:t>
            </a:r>
            <a:r>
              <a:rPr lang="en-US" sz="5300" dirty="0" smtClean="0">
                <a:solidFill>
                  <a:schemeClr val="tx1"/>
                </a:solidFill>
              </a:rPr>
              <a:t>НЕГА</a:t>
            </a:r>
            <a:r>
              <a:rPr lang="sr-Latn-CS" sz="5700" dirty="0" smtClean="0"/>
              <a:t/>
            </a:r>
            <a:br>
              <a:rPr lang="sr-Latn-CS" sz="5700" dirty="0" smtClean="0"/>
            </a:br>
            <a:endParaRPr lang="sr-Latn-CS" sz="5700" dirty="0" smtClean="0"/>
          </a:p>
        </p:txBody>
      </p:sp>
      <p:pic>
        <p:nvPicPr>
          <p:cNvPr id="22531" name="Picture 2" descr="C:\Users\Mirjana Petrovic\Desktop\Doktori-lekari-bolnica-medicinska-sestra-foto-ilustracija-profimed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6338"/>
            <a:ext cx="4789488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3" descr="C:\Users\Mirjana Petrovic\Desktop\unnamed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716338"/>
            <a:ext cx="4356100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340768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err="1" smtClean="0">
                <a:solidFill>
                  <a:schemeClr val="tx1"/>
                </a:solidFill>
              </a:rPr>
              <a:t>Здравствена</a:t>
            </a:r>
            <a:r>
              <a:rPr lang="sr-Latn-CS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</a:rPr>
              <a:t>нега</a:t>
            </a:r>
            <a:r>
              <a:rPr lang="sr-Latn-CS" sz="4000" dirty="0" smtClean="0"/>
              <a:t/>
            </a:r>
            <a:br>
              <a:rPr lang="sr-Latn-CS" sz="4000" dirty="0" smtClean="0"/>
            </a:br>
            <a:endParaRPr lang="sr-Latn-CS" sz="40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852738"/>
            <a:ext cx="9144000" cy="3024187"/>
          </a:xfrm>
        </p:spPr>
        <p:txBody>
          <a:bodyPr/>
          <a:lstStyle/>
          <a:p>
            <a:pPr eaLnBrk="1" hangingPunct="1"/>
            <a:r>
              <a:rPr lang="en-US" smtClean="0"/>
              <a:t>По</a:t>
            </a:r>
            <a:r>
              <a:rPr lang="sr-Latn-CS" smtClean="0"/>
              <a:t> </a:t>
            </a:r>
            <a:r>
              <a:rPr lang="en-US" smtClean="0"/>
              <a:t>дефиницији</a:t>
            </a:r>
            <a:r>
              <a:rPr lang="sr-Latn-CS" smtClean="0"/>
              <a:t> </a:t>
            </a:r>
            <a:r>
              <a:rPr lang="en-US" smtClean="0"/>
              <a:t>СЗО</a:t>
            </a:r>
            <a:r>
              <a:rPr lang="sr-Latn-CS" smtClean="0"/>
              <a:t> (</a:t>
            </a:r>
            <a:r>
              <a:rPr lang="en-US" i="1" smtClean="0"/>
              <a:t>Virdžinija</a:t>
            </a:r>
            <a:r>
              <a:rPr lang="sr-Latn-CS" i="1" smtClean="0"/>
              <a:t> </a:t>
            </a:r>
            <a:r>
              <a:rPr lang="en-US" i="1" smtClean="0"/>
              <a:t>Henderson</a:t>
            </a:r>
            <a:r>
              <a:rPr lang="sr-Latn-CS" smtClean="0"/>
              <a:t>)</a:t>
            </a:r>
            <a:r>
              <a:rPr lang="en-US" smtClean="0"/>
              <a:t>: ...професионално</a:t>
            </a:r>
            <a:r>
              <a:rPr lang="sr-Latn-CS" smtClean="0"/>
              <a:t> </a:t>
            </a:r>
            <a:r>
              <a:rPr lang="en-US" smtClean="0"/>
              <a:t>подручје</a:t>
            </a:r>
            <a:r>
              <a:rPr lang="sr-Latn-CS" smtClean="0"/>
              <a:t> </a:t>
            </a:r>
            <a:r>
              <a:rPr lang="en-US" smtClean="0"/>
              <a:t>рада</a:t>
            </a:r>
            <a:r>
              <a:rPr lang="sr-Latn-CS" smtClean="0"/>
              <a:t> </a:t>
            </a:r>
            <a:r>
              <a:rPr lang="en-US" smtClean="0"/>
              <a:t>медицинских сестара</a:t>
            </a:r>
            <a:r>
              <a:rPr lang="sr-Latn-CS" smtClean="0"/>
              <a:t> </a:t>
            </a:r>
            <a:r>
              <a:rPr lang="en-US" smtClean="0"/>
              <a:t>у</a:t>
            </a:r>
            <a:r>
              <a:rPr lang="sr-Latn-CS" smtClean="0"/>
              <a:t> </a:t>
            </a:r>
            <a:r>
              <a:rPr lang="en-US" smtClean="0"/>
              <a:t>пружању</a:t>
            </a:r>
            <a:r>
              <a:rPr lang="sr-Latn-CS" smtClean="0"/>
              <a:t> </a:t>
            </a:r>
            <a:r>
              <a:rPr lang="en-US" smtClean="0"/>
              <a:t>помоћи</a:t>
            </a:r>
            <a:r>
              <a:rPr lang="sr-Latn-CS" smtClean="0"/>
              <a:t> </a:t>
            </a:r>
            <a:r>
              <a:rPr lang="en-US" smtClean="0"/>
              <a:t>појединцу</a:t>
            </a:r>
            <a:r>
              <a:rPr lang="sr-Latn-CS" smtClean="0"/>
              <a:t>, </a:t>
            </a:r>
            <a:r>
              <a:rPr lang="en-US" smtClean="0"/>
              <a:t>групи или</a:t>
            </a:r>
            <a:r>
              <a:rPr lang="sr-Latn-CS" smtClean="0"/>
              <a:t> </a:t>
            </a:r>
            <a:r>
              <a:rPr lang="en-US" smtClean="0"/>
              <a:t>заједници</a:t>
            </a:r>
            <a:r>
              <a:rPr lang="sr-Latn-CS" smtClean="0"/>
              <a:t> </a:t>
            </a:r>
            <a:r>
              <a:rPr lang="en-US" smtClean="0"/>
              <a:t>када</a:t>
            </a:r>
            <a:r>
              <a:rPr lang="sr-Latn-CS" smtClean="0"/>
              <a:t> </a:t>
            </a:r>
            <a:r>
              <a:rPr lang="en-US" smtClean="0"/>
              <a:t>њима</a:t>
            </a:r>
            <a:r>
              <a:rPr lang="sr-Latn-CS" smtClean="0"/>
              <a:t> </a:t>
            </a:r>
            <a:r>
              <a:rPr lang="en-US" smtClean="0"/>
              <a:t>недостаје</a:t>
            </a:r>
            <a:r>
              <a:rPr lang="sr-Latn-CS" smtClean="0"/>
              <a:t> </a:t>
            </a:r>
            <a:r>
              <a:rPr lang="en-US" smtClean="0"/>
              <a:t>снага</a:t>
            </a:r>
            <a:r>
              <a:rPr lang="sr-Latn-CS" smtClean="0"/>
              <a:t>,</a:t>
            </a:r>
            <a:r>
              <a:rPr lang="en-US" smtClean="0"/>
              <a:t> воља</a:t>
            </a:r>
            <a:r>
              <a:rPr lang="sr-Latn-CS" smtClean="0"/>
              <a:t> </a:t>
            </a:r>
            <a:r>
              <a:rPr lang="en-US" smtClean="0"/>
              <a:t>или</a:t>
            </a:r>
            <a:r>
              <a:rPr lang="sr-Latn-CS" smtClean="0"/>
              <a:t> </a:t>
            </a:r>
            <a:r>
              <a:rPr lang="en-US" smtClean="0"/>
              <a:t>знање</a:t>
            </a:r>
            <a:r>
              <a:rPr lang="sr-Latn-CS" smtClean="0"/>
              <a:t>.</a:t>
            </a:r>
          </a:p>
          <a:p>
            <a:pPr eaLnBrk="1" hangingPunct="1"/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1052736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err="1" smtClean="0">
                <a:solidFill>
                  <a:schemeClr val="tx1"/>
                </a:solidFill>
              </a:rPr>
              <a:t>Циљ</a:t>
            </a:r>
            <a:r>
              <a:rPr lang="sr-Latn-CS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</a:rPr>
              <a:t>сестринства</a:t>
            </a:r>
            <a:r>
              <a:rPr lang="sr-Latn-CS" sz="4000" dirty="0" smtClean="0"/>
              <a:t/>
            </a:r>
            <a:br>
              <a:rPr lang="sr-Latn-CS" sz="4000" dirty="0" smtClean="0"/>
            </a:br>
            <a:endParaRPr lang="sr-Latn-CS" sz="40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276475"/>
            <a:ext cx="8507412" cy="5222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mtClean="0"/>
              <a:t>Помаже</a:t>
            </a:r>
            <a:r>
              <a:rPr lang="sr-Latn-CS" smtClean="0"/>
              <a:t> </a:t>
            </a:r>
            <a:r>
              <a:rPr lang="en-US" smtClean="0"/>
              <a:t>човеку</a:t>
            </a:r>
            <a:r>
              <a:rPr lang="sr-Latn-CS" smtClean="0"/>
              <a:t> </a:t>
            </a:r>
            <a:r>
              <a:rPr lang="en-US" smtClean="0"/>
              <a:t>у</a:t>
            </a:r>
            <a:r>
              <a:rPr lang="sr-Latn-CS" smtClean="0"/>
              <a:t> </a:t>
            </a:r>
            <a:r>
              <a:rPr lang="en-US" smtClean="0"/>
              <a:t>подручју</a:t>
            </a:r>
            <a:r>
              <a:rPr lang="sr-Latn-CS" smtClean="0"/>
              <a:t> </a:t>
            </a:r>
            <a:r>
              <a:rPr lang="en-US" smtClean="0"/>
              <a:t>здравствене</a:t>
            </a: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mtClean="0"/>
              <a:t>  неге</a:t>
            </a:r>
            <a:r>
              <a:rPr lang="sr-Latn-CS" smtClean="0"/>
              <a:t>, </a:t>
            </a:r>
            <a:r>
              <a:rPr lang="en-US" smtClean="0"/>
              <a:t>при</a:t>
            </a:r>
            <a:r>
              <a:rPr lang="sr-Latn-CS" smtClean="0"/>
              <a:t> </a:t>
            </a:r>
            <a:r>
              <a:rPr lang="en-US" smtClean="0"/>
              <a:t>различитим</a:t>
            </a:r>
            <a:r>
              <a:rPr lang="sr-Latn-CS" smtClean="0"/>
              <a:t> </a:t>
            </a:r>
            <a:r>
              <a:rPr lang="en-US" smtClean="0"/>
              <a:t>нивоима</a:t>
            </a:r>
            <a:r>
              <a:rPr lang="sr-Latn-CS" smtClean="0"/>
              <a:t> </a:t>
            </a:r>
            <a:r>
              <a:rPr lang="en-US" smtClean="0"/>
              <a:t>здравља</a:t>
            </a:r>
            <a:r>
              <a:rPr lang="sr-Latn-CS" smtClean="0"/>
              <a:t>, </a:t>
            </a:r>
            <a:r>
              <a:rPr lang="en-US" smtClean="0"/>
              <a:t>од</a:t>
            </a: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mtClean="0"/>
              <a:t>  зачећа</a:t>
            </a:r>
            <a:r>
              <a:rPr lang="sr-Latn-CS" smtClean="0"/>
              <a:t> </a:t>
            </a:r>
            <a:r>
              <a:rPr lang="en-US" smtClean="0"/>
              <a:t>до</a:t>
            </a:r>
            <a:r>
              <a:rPr lang="sr-Latn-CS" smtClean="0"/>
              <a:t> </a:t>
            </a:r>
            <a:r>
              <a:rPr lang="en-US" smtClean="0"/>
              <a:t>смрти</a:t>
            </a:r>
            <a:r>
              <a:rPr lang="sr-Latn-CS" smtClean="0"/>
              <a:t>, </a:t>
            </a:r>
            <a:r>
              <a:rPr lang="en-US" smtClean="0"/>
              <a:t>у</a:t>
            </a:r>
            <a:r>
              <a:rPr lang="sr-Latn-CS" smtClean="0"/>
              <a:t> </a:t>
            </a:r>
            <a:r>
              <a:rPr lang="en-US" smtClean="0"/>
              <a:t>мери</a:t>
            </a:r>
            <a:r>
              <a:rPr lang="sr-Latn-CS" smtClean="0"/>
              <a:t> </a:t>
            </a:r>
            <a:r>
              <a:rPr lang="en-US" smtClean="0"/>
              <a:t>у</a:t>
            </a:r>
            <a:r>
              <a:rPr lang="sr-Latn-CS" smtClean="0"/>
              <a:t> </a:t>
            </a:r>
            <a:r>
              <a:rPr lang="en-US" smtClean="0"/>
              <a:t>којој</a:t>
            </a:r>
            <a:r>
              <a:rPr lang="sr-Latn-CS" smtClean="0"/>
              <a:t> </a:t>
            </a:r>
            <a:r>
              <a:rPr lang="en-US" smtClean="0"/>
              <a:t>он</a:t>
            </a:r>
            <a:r>
              <a:rPr lang="sr-Latn-CS" smtClean="0"/>
              <a:t> </a:t>
            </a:r>
            <a:r>
              <a:rPr lang="en-US" smtClean="0"/>
              <a:t>то</a:t>
            </a:r>
            <a:r>
              <a:rPr lang="sr-Latn-CS" smtClean="0"/>
              <a:t> </a:t>
            </a:r>
            <a:r>
              <a:rPr lang="en-US" smtClean="0"/>
              <a:t>није</a:t>
            </a:r>
            <a:r>
              <a:rPr lang="sr-Latn-CS" smtClean="0"/>
              <a:t> </a:t>
            </a:r>
            <a:r>
              <a:rPr lang="en-US" smtClean="0"/>
              <a:t>у</a:t>
            </a: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mtClean="0"/>
              <a:t>  стању: да</a:t>
            </a:r>
            <a:r>
              <a:rPr lang="sr-Latn-CS" smtClean="0"/>
              <a:t> </a:t>
            </a:r>
            <a:r>
              <a:rPr lang="en-US" smtClean="0"/>
              <a:t>му</a:t>
            </a:r>
            <a:r>
              <a:rPr lang="sr-Latn-CS" smtClean="0"/>
              <a:t> </a:t>
            </a:r>
            <a:r>
              <a:rPr lang="en-US" smtClean="0"/>
              <a:t>враћа, подиже</a:t>
            </a:r>
            <a:r>
              <a:rPr lang="sr-Latn-CS" smtClean="0"/>
              <a:t> </a:t>
            </a:r>
            <a:r>
              <a:rPr lang="en-US" smtClean="0"/>
              <a:t>способност</a:t>
            </a:r>
            <a:r>
              <a:rPr lang="sr-Latn-CS" smtClean="0"/>
              <a:t> </a:t>
            </a:r>
            <a:r>
              <a:rPr lang="en-US" smtClean="0"/>
              <a:t>за</a:t>
            </a: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mtClean="0"/>
              <a:t>  самонегу</a:t>
            </a:r>
            <a:r>
              <a:rPr lang="sr-Latn-CS" smtClean="0"/>
              <a:t>,</a:t>
            </a:r>
            <a:r>
              <a:rPr lang="en-US" smtClean="0"/>
              <a:t> или да</a:t>
            </a:r>
            <a:r>
              <a:rPr lang="sr-Latn-CS" smtClean="0"/>
              <a:t> </a:t>
            </a:r>
            <a:r>
              <a:rPr lang="en-US" smtClean="0"/>
              <a:t>му</a:t>
            </a:r>
            <a:r>
              <a:rPr lang="sr-Latn-CS" smtClean="0"/>
              <a:t> </a:t>
            </a:r>
            <a:r>
              <a:rPr lang="en-US" smtClean="0"/>
              <a:t>помогне</a:t>
            </a:r>
            <a:r>
              <a:rPr lang="sr-Latn-CS" smtClean="0"/>
              <a:t> </a:t>
            </a:r>
            <a:r>
              <a:rPr lang="en-US" smtClean="0"/>
              <a:t>да</a:t>
            </a:r>
            <a:r>
              <a:rPr lang="sr-Latn-CS" smtClean="0"/>
              <a:t> </a:t>
            </a:r>
            <a:r>
              <a:rPr lang="en-US" smtClean="0"/>
              <a:t>прихвати</a:t>
            </a: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mtClean="0"/>
              <a:t>  себе какав јесте</a:t>
            </a:r>
            <a:r>
              <a:rPr lang="sr-Latn-CS" smtClean="0"/>
              <a:t>,</a:t>
            </a:r>
            <a:r>
              <a:rPr lang="en-US" smtClean="0"/>
              <a:t> да достојанствено</a:t>
            </a:r>
            <a:r>
              <a:rPr lang="sr-Latn-CS" smtClean="0"/>
              <a:t> </a:t>
            </a:r>
            <a:r>
              <a:rPr lang="en-US" smtClean="0"/>
              <a:t>живи, мирно дочека крај</a:t>
            </a:r>
            <a:r>
              <a:rPr lang="sr-Latn-CS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26876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err="1" smtClean="0">
                <a:solidFill>
                  <a:schemeClr val="tx1"/>
                </a:solidFill>
              </a:rPr>
              <a:t>Процес</a:t>
            </a:r>
            <a:r>
              <a:rPr lang="sr-Latn-CS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</a:rPr>
              <a:t>здравствене</a:t>
            </a:r>
            <a:r>
              <a:rPr lang="sr-Latn-CS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</a:rPr>
              <a:t>неге</a:t>
            </a:r>
            <a:r>
              <a:rPr lang="sr-Latn-CS" sz="4000" dirty="0" smtClean="0"/>
              <a:t/>
            </a:r>
            <a:br>
              <a:rPr lang="sr-Latn-CS" sz="4000" dirty="0" smtClean="0"/>
            </a:br>
            <a:endParaRPr lang="sr-Latn-CS" sz="4000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781300"/>
            <a:ext cx="8748712" cy="4933950"/>
          </a:xfrm>
        </p:spPr>
        <p:txBody>
          <a:bodyPr/>
          <a:lstStyle/>
          <a:p>
            <a:pPr eaLnBrk="1" hangingPunct="1"/>
            <a:r>
              <a:rPr lang="en-US" smtClean="0"/>
              <a:t>Систематски</a:t>
            </a:r>
            <a:r>
              <a:rPr lang="sr-Latn-CS" smtClean="0"/>
              <a:t> </a:t>
            </a:r>
            <a:r>
              <a:rPr lang="en-US" smtClean="0"/>
              <a:t>метод</a:t>
            </a:r>
            <a:r>
              <a:rPr lang="sr-Latn-CS" smtClean="0"/>
              <a:t> </a:t>
            </a:r>
            <a:r>
              <a:rPr lang="en-US" smtClean="0"/>
              <a:t>који</a:t>
            </a:r>
            <a:r>
              <a:rPr lang="sr-Latn-CS" smtClean="0"/>
              <a:t> </a:t>
            </a:r>
            <a:r>
              <a:rPr lang="en-US" smtClean="0"/>
              <a:t>пружа</a:t>
            </a:r>
            <a:r>
              <a:rPr lang="sr-Latn-CS" smtClean="0"/>
              <a:t> </a:t>
            </a:r>
            <a:r>
              <a:rPr lang="en-US" smtClean="0"/>
              <a:t>индивидуалну здравствену</a:t>
            </a:r>
            <a:r>
              <a:rPr lang="sr-Latn-CS" smtClean="0"/>
              <a:t> </a:t>
            </a:r>
            <a:r>
              <a:rPr lang="en-US" smtClean="0"/>
              <a:t>негу</a:t>
            </a:r>
            <a:r>
              <a:rPr lang="sr-Latn-CS" smtClean="0"/>
              <a:t>, </a:t>
            </a:r>
            <a:r>
              <a:rPr lang="en-US" smtClean="0"/>
              <a:t>усмерену</a:t>
            </a:r>
            <a:r>
              <a:rPr lang="sr-Latn-CS" smtClean="0"/>
              <a:t> </a:t>
            </a:r>
            <a:r>
              <a:rPr lang="en-US" smtClean="0"/>
              <a:t>на појединца</a:t>
            </a:r>
            <a:r>
              <a:rPr lang="sr-Latn-CS" smtClean="0"/>
              <a:t> </a:t>
            </a:r>
            <a:r>
              <a:rPr lang="en-US" smtClean="0"/>
              <a:t>или</a:t>
            </a:r>
            <a:r>
              <a:rPr lang="sr-Latn-CS" smtClean="0"/>
              <a:t> </a:t>
            </a:r>
            <a:r>
              <a:rPr lang="en-US" smtClean="0"/>
              <a:t>групу</a:t>
            </a:r>
            <a:r>
              <a:rPr lang="sr-Latn-CS" smtClean="0"/>
              <a:t> </a:t>
            </a:r>
            <a:r>
              <a:rPr lang="en-US" smtClean="0"/>
              <a:t>људи</a:t>
            </a:r>
            <a:r>
              <a:rPr lang="sr-Latn-CS" smtClean="0"/>
              <a:t>, </a:t>
            </a:r>
            <a:r>
              <a:rPr lang="en-US" smtClean="0"/>
              <a:t>према</a:t>
            </a:r>
            <a:r>
              <a:rPr lang="sr-Latn-CS" smtClean="0"/>
              <a:t> </a:t>
            </a:r>
            <a:r>
              <a:rPr lang="en-US" smtClean="0"/>
              <a:t>њиховим актуелним</a:t>
            </a:r>
            <a:r>
              <a:rPr lang="sr-Latn-CS" smtClean="0"/>
              <a:t> </a:t>
            </a:r>
            <a:r>
              <a:rPr lang="en-US" smtClean="0"/>
              <a:t>или</a:t>
            </a:r>
            <a:r>
              <a:rPr lang="sr-Latn-CS" smtClean="0"/>
              <a:t> </a:t>
            </a:r>
            <a:r>
              <a:rPr lang="en-US" smtClean="0"/>
              <a:t>потенцијалним</a:t>
            </a:r>
            <a:r>
              <a:rPr lang="sr-Latn-CS" smtClean="0"/>
              <a:t> </a:t>
            </a:r>
            <a:r>
              <a:rPr lang="en-US" smtClean="0"/>
              <a:t>проблемима</a:t>
            </a:r>
            <a:r>
              <a:rPr lang="sr-Latn-CS" smtClean="0"/>
              <a:t>.</a:t>
            </a:r>
          </a:p>
          <a:p>
            <a:pPr eaLnBrk="1" hangingPunct="1"/>
            <a:r>
              <a:rPr lang="en-US" b="1" smtClean="0"/>
              <a:t>ПЗН</a:t>
            </a:r>
            <a:r>
              <a:rPr lang="sr-Latn-CS" b="1" smtClean="0"/>
              <a:t> (</a:t>
            </a:r>
            <a:r>
              <a:rPr lang="en-US" b="1" smtClean="0"/>
              <a:t>метода</a:t>
            </a:r>
            <a:r>
              <a:rPr lang="sr-Latn-CS" b="1" smtClean="0"/>
              <a:t>) – </a:t>
            </a:r>
            <a:r>
              <a:rPr lang="en-US" b="1" smtClean="0"/>
              <a:t>ЗН</a:t>
            </a:r>
            <a:r>
              <a:rPr lang="sr-Latn-CS" b="1" smtClean="0"/>
              <a:t> (</a:t>
            </a:r>
            <a:r>
              <a:rPr lang="en-US" b="1" smtClean="0"/>
              <a:t>наука</a:t>
            </a:r>
            <a:r>
              <a:rPr lang="sr-Latn-CS" b="1" smtClean="0"/>
              <a:t>)</a:t>
            </a:r>
          </a:p>
          <a:p>
            <a:pPr eaLnBrk="1" hangingPunct="1"/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836613"/>
            <a:ext cx="8820150" cy="550545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>Процес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здравствене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неге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сложена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вишеетапна метода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заснована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опште научним принципима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 принципима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здравствене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неге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 максимално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прилагођена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задовољавању индивидуалних потреба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корисника</a:t>
            </a:r>
            <a:r>
              <a:rPr lang="sr-Latn-CS" sz="2800" smtClean="0">
                <a:solidFill>
                  <a:schemeClr val="tx2"/>
                </a:solidFill>
              </a:rPr>
              <a:t>/</a:t>
            </a:r>
            <a:r>
              <a:rPr lang="en-US" sz="2800" smtClean="0">
                <a:solidFill>
                  <a:schemeClr val="tx2"/>
                </a:solidFill>
              </a:rPr>
              <a:t>болесника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 негом</a:t>
            </a:r>
            <a:r>
              <a:rPr lang="sr-Latn-CS" sz="2800" smtClean="0">
                <a:solidFill>
                  <a:schemeClr val="tx2"/>
                </a:solidFill>
              </a:rPr>
              <a:t>. </a:t>
            </a:r>
            <a:endParaRPr lang="en-US" sz="2800" smtClean="0">
              <a:solidFill>
                <a:schemeClr val="tx2"/>
              </a:solidFill>
            </a:endParaRP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	Подразумева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плански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систематски рад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контролу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проверу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партиципацију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појединца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 других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релевантних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субјеката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омогућава успешне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резултате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развој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свих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учесника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кроз узајамну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размену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знања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искуства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 разумевања</a:t>
            </a:r>
            <a:r>
              <a:rPr lang="sr-Latn-CS" sz="2800" smtClean="0">
                <a:solidFill>
                  <a:schemeClr val="tx2"/>
                </a:solidFill>
              </a:rPr>
              <a:t>.</a:t>
            </a:r>
          </a:p>
          <a:p>
            <a:pPr eaLnBrk="1" hangingPunct="1"/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908050"/>
            <a:ext cx="8532812" cy="6126163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2"/>
                </a:solidFill>
              </a:rPr>
              <a:t>Значај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са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становишта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корисника</a:t>
            </a:r>
            <a:r>
              <a:rPr lang="sr-Latn-CS" b="1" smtClean="0">
                <a:solidFill>
                  <a:schemeClr val="tx2"/>
                </a:solidFill>
              </a:rPr>
              <a:t>:</a:t>
            </a:r>
            <a:endParaRPr lang="en-US" b="1" smtClean="0">
              <a:solidFill>
                <a:schemeClr val="tx2"/>
              </a:solidFill>
            </a:endParaRPr>
          </a:p>
          <a:p>
            <a:pPr eaLnBrk="1" hangingPunct="1">
              <a:buFont typeface="Wingdings 3" panose="05040102010807070707" pitchFamily="18" charset="2"/>
              <a:buNone/>
            </a:pPr>
            <a:endParaRPr lang="sr-Latn-CS" b="1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mtClean="0">
                <a:solidFill>
                  <a:schemeClr val="tx2"/>
                </a:solidFill>
              </a:rPr>
              <a:t>-</a:t>
            </a:r>
            <a:r>
              <a:rPr lang="en-US" smtClean="0">
                <a:solidFill>
                  <a:schemeClr val="tx2"/>
                </a:solidFill>
              </a:rPr>
              <a:t> Корисник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активни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учесник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процеса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mtClean="0">
                <a:solidFill>
                  <a:schemeClr val="tx2"/>
                </a:solidFill>
              </a:rPr>
              <a:t>- </a:t>
            </a:r>
            <a:r>
              <a:rPr lang="en-US" smtClean="0">
                <a:solidFill>
                  <a:schemeClr val="tx2"/>
                </a:solidFill>
              </a:rPr>
              <a:t>Обезбеђује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континуитет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неге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mtClean="0">
                <a:solidFill>
                  <a:schemeClr val="tx2"/>
                </a:solidFill>
              </a:rPr>
              <a:t>- </a:t>
            </a:r>
            <a:r>
              <a:rPr lang="en-US" smtClean="0">
                <a:solidFill>
                  <a:schemeClr val="tx2"/>
                </a:solidFill>
              </a:rPr>
              <a:t>Постиже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осећај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сигурности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задовољства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mtClean="0">
                <a:solidFill>
                  <a:schemeClr val="tx2"/>
                </a:solidFill>
              </a:rPr>
              <a:t>- </a:t>
            </a:r>
            <a:r>
              <a:rPr lang="en-US" smtClean="0">
                <a:solidFill>
                  <a:schemeClr val="tx2"/>
                </a:solidFill>
              </a:rPr>
              <a:t>Превенирају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потенцијални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проблеми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mtClean="0">
                <a:solidFill>
                  <a:schemeClr val="tx2"/>
                </a:solidFill>
              </a:rPr>
              <a:t>- </a:t>
            </a:r>
            <a:r>
              <a:rPr lang="en-US" smtClean="0">
                <a:solidFill>
                  <a:schemeClr val="tx2"/>
                </a:solidFill>
              </a:rPr>
              <a:t>Штићеник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добија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квалитетнију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негу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mtClean="0">
                <a:solidFill>
                  <a:schemeClr val="tx2"/>
                </a:solidFill>
              </a:rPr>
              <a:t>- </a:t>
            </a:r>
            <a:r>
              <a:rPr lang="en-US" smtClean="0">
                <a:solidFill>
                  <a:schemeClr val="tx2"/>
                </a:solidFill>
              </a:rPr>
              <a:t>Позитивно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утиче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здравствено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стање, на квалитет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живота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mtClean="0">
                <a:solidFill>
                  <a:schemeClr val="tx2"/>
                </a:solidFill>
              </a:rPr>
              <a:t>- </a:t>
            </a:r>
            <a:r>
              <a:rPr lang="en-US" smtClean="0">
                <a:solidFill>
                  <a:schemeClr val="tx2"/>
                </a:solidFill>
              </a:rPr>
              <a:t>Скраћује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време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хоспитализације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/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732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Latn-CS" b="1" smtClean="0"/>
          </a:p>
          <a:p>
            <a:pPr eaLnBrk="1" hangingPunct="1"/>
            <a:r>
              <a:rPr lang="en-US" b="1" smtClean="0"/>
              <a:t>Сестринска</a:t>
            </a:r>
            <a:r>
              <a:rPr lang="sr-Latn-CS" b="1" smtClean="0"/>
              <a:t> </a:t>
            </a:r>
            <a:r>
              <a:rPr lang="en-US" b="1" smtClean="0"/>
              <a:t>анамнеза</a:t>
            </a:r>
            <a:r>
              <a:rPr lang="sr-Latn-CS" b="1" smtClean="0"/>
              <a:t> </a:t>
            </a:r>
            <a:r>
              <a:rPr lang="en-US" b="1" smtClean="0"/>
              <a:t>је</a:t>
            </a:r>
            <a:r>
              <a:rPr lang="sr-Latn-CS" b="1" smtClean="0"/>
              <a:t> </a:t>
            </a:r>
            <a:r>
              <a:rPr lang="en-US" b="1" smtClean="0"/>
              <a:t>скуп</a:t>
            </a:r>
            <a:r>
              <a:rPr lang="sr-Latn-CS" b="1" smtClean="0"/>
              <a:t> </a:t>
            </a:r>
            <a:r>
              <a:rPr lang="en-US" b="1" smtClean="0"/>
              <a:t>података о</a:t>
            </a:r>
            <a:r>
              <a:rPr lang="sr-Latn-CS" b="1" smtClean="0"/>
              <a:t> </a:t>
            </a:r>
            <a:r>
              <a:rPr lang="en-US" b="1" smtClean="0"/>
              <a:t>болеснику</a:t>
            </a:r>
            <a:r>
              <a:rPr lang="sr-Latn-CS" b="1" smtClean="0"/>
              <a:t> </a:t>
            </a:r>
            <a:r>
              <a:rPr lang="en-US" b="1" smtClean="0"/>
              <a:t>које</a:t>
            </a:r>
            <a:r>
              <a:rPr lang="sr-Latn-CS" b="1" smtClean="0"/>
              <a:t> </a:t>
            </a:r>
            <a:r>
              <a:rPr lang="en-US" b="1" smtClean="0"/>
              <a:t>медицинска</a:t>
            </a:r>
            <a:r>
              <a:rPr lang="sr-Latn-CS" b="1" smtClean="0"/>
              <a:t> </a:t>
            </a:r>
            <a:r>
              <a:rPr lang="en-US" b="1" smtClean="0"/>
              <a:t>сестра прикупља</a:t>
            </a:r>
            <a:r>
              <a:rPr lang="sr-Latn-CS" b="1" smtClean="0"/>
              <a:t> </a:t>
            </a:r>
            <a:r>
              <a:rPr lang="en-US" b="1" smtClean="0"/>
              <a:t>разговором</a:t>
            </a:r>
            <a:r>
              <a:rPr lang="sr-Latn-CS" b="1" smtClean="0"/>
              <a:t> </a:t>
            </a:r>
            <a:r>
              <a:rPr lang="en-US" b="1" smtClean="0"/>
              <a:t>и</a:t>
            </a:r>
            <a:r>
              <a:rPr lang="sr-Latn-CS" b="1" smtClean="0"/>
              <a:t> </a:t>
            </a:r>
            <a:r>
              <a:rPr lang="en-US" b="1" smtClean="0"/>
              <a:t>физикалним прегледом</a:t>
            </a:r>
            <a:r>
              <a:rPr lang="sr-Latn-CS" b="1" smtClean="0"/>
              <a:t> </a:t>
            </a:r>
            <a:r>
              <a:rPr lang="en-US" b="1" smtClean="0"/>
              <a:t>у</a:t>
            </a:r>
            <a:r>
              <a:rPr lang="sr-Latn-CS" b="1" smtClean="0"/>
              <a:t> </a:t>
            </a:r>
            <a:r>
              <a:rPr lang="en-US" b="1" smtClean="0"/>
              <a:t>циљу</a:t>
            </a:r>
            <a:r>
              <a:rPr lang="sr-Latn-CS" b="1" smtClean="0"/>
              <a:t> </a:t>
            </a:r>
            <a:r>
              <a:rPr lang="en-US" b="1" smtClean="0"/>
              <a:t>постављања сестринске</a:t>
            </a:r>
            <a:r>
              <a:rPr lang="sr-Latn-CS" b="1" smtClean="0"/>
              <a:t> </a:t>
            </a:r>
            <a:r>
              <a:rPr lang="en-US" b="1" smtClean="0"/>
              <a:t>дијагнозе</a:t>
            </a:r>
            <a:r>
              <a:rPr lang="sr-Latn-CS" b="1" smtClean="0"/>
              <a:t> </a:t>
            </a:r>
            <a:r>
              <a:rPr lang="en-US" b="1" smtClean="0"/>
              <a:t>и</a:t>
            </a:r>
            <a:r>
              <a:rPr lang="sr-Latn-CS" b="1" smtClean="0"/>
              <a:t> </a:t>
            </a:r>
            <a:r>
              <a:rPr lang="en-US" b="1" smtClean="0"/>
              <a:t>утврђивање потреба</a:t>
            </a:r>
            <a:r>
              <a:rPr lang="sr-Latn-CS" b="1" smtClean="0"/>
              <a:t> </a:t>
            </a:r>
            <a:r>
              <a:rPr lang="en-US" b="1" smtClean="0"/>
              <a:t>за</a:t>
            </a:r>
            <a:r>
              <a:rPr lang="sr-Latn-CS" b="1" smtClean="0"/>
              <a:t> </a:t>
            </a:r>
            <a:r>
              <a:rPr lang="en-US" b="1" smtClean="0"/>
              <a:t>негом</a:t>
            </a:r>
            <a:r>
              <a:rPr lang="sr-Latn-CS" b="1" smtClean="0"/>
              <a:t>. </a:t>
            </a:r>
            <a:r>
              <a:rPr lang="en-US" b="1" smtClean="0"/>
              <a:t>Има</a:t>
            </a:r>
            <a:r>
              <a:rPr lang="sr-Latn-CS" b="1" smtClean="0"/>
              <a:t> </a:t>
            </a:r>
            <a:r>
              <a:rPr lang="en-US" b="1" smtClean="0"/>
              <a:t>сетрински приступ</a:t>
            </a:r>
            <a:r>
              <a:rPr lang="sr-Latn-CS" b="1" smtClean="0"/>
              <a:t>, </a:t>
            </a:r>
            <a:r>
              <a:rPr lang="en-US" b="1" smtClean="0"/>
              <a:t>усмерена</a:t>
            </a:r>
            <a:r>
              <a:rPr lang="sr-Latn-CS" b="1" smtClean="0"/>
              <a:t> </a:t>
            </a:r>
            <a:r>
              <a:rPr lang="en-US" b="1" smtClean="0"/>
              <a:t>је на</a:t>
            </a:r>
            <a:r>
              <a:rPr lang="sr-Latn-CS" b="1" smtClean="0"/>
              <a:t> </a:t>
            </a:r>
            <a:r>
              <a:rPr lang="en-US" b="1" smtClean="0"/>
              <a:t>болесника, његово стање</a:t>
            </a:r>
            <a:r>
              <a:rPr lang="sr-Latn-CS" b="1" smtClean="0"/>
              <a:t> </a:t>
            </a:r>
            <a:r>
              <a:rPr lang="en-US" b="1" smtClean="0"/>
              <a:t>и</a:t>
            </a:r>
            <a:r>
              <a:rPr lang="sr-Latn-CS" b="1" smtClean="0"/>
              <a:t> </a:t>
            </a:r>
            <a:r>
              <a:rPr lang="en-US" b="1" smtClean="0"/>
              <a:t>реаговање</a:t>
            </a:r>
            <a:r>
              <a:rPr lang="sr-Latn-CS" b="1" smtClean="0"/>
              <a:t> </a:t>
            </a:r>
            <a:r>
              <a:rPr lang="en-US" b="1" smtClean="0"/>
              <a:t>на</a:t>
            </a:r>
            <a:r>
              <a:rPr lang="sr-Latn-CS" b="1" smtClean="0"/>
              <a:t> </a:t>
            </a:r>
            <a:r>
              <a:rPr lang="en-US" b="1" smtClean="0"/>
              <a:t>болест</a:t>
            </a:r>
            <a:r>
              <a:rPr lang="sr-Latn-CS" b="1" smtClean="0"/>
              <a:t>.</a:t>
            </a:r>
          </a:p>
          <a:p>
            <a:pPr eaLnBrk="1" hangingPunct="1"/>
            <a:endParaRPr lang="sr-Latn-CS" b="1" smtClean="0">
              <a:solidFill>
                <a:schemeClr val="folHlink"/>
              </a:solidFill>
            </a:endParaRP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/>
                </a:solidFill>
              </a:rPr>
              <a:t>СЕСТРИНСКА</a:t>
            </a:r>
            <a:r>
              <a:rPr lang="sr-Latn-C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АНАМНЕЗА</a:t>
            </a:r>
            <a:endParaRPr lang="sr-Latn-CS" sz="3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549275"/>
            <a:ext cx="8229600" cy="593725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b="1" dirty="0" err="1" smtClean="0">
                <a:solidFill>
                  <a:schemeClr val="tx2"/>
                </a:solidFill>
              </a:rPr>
              <a:t>Значај</a:t>
            </a:r>
            <a:r>
              <a:rPr lang="sr-Latn-CS" sz="2800" b="1" dirty="0" smtClean="0">
                <a:solidFill>
                  <a:schemeClr val="tx2"/>
                </a:solidFill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</a:rPr>
              <a:t>са</a:t>
            </a:r>
            <a:r>
              <a:rPr lang="sr-Latn-CS" sz="2800" b="1" dirty="0" smtClean="0">
                <a:solidFill>
                  <a:schemeClr val="tx2"/>
                </a:solidFill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</a:rPr>
              <a:t>становишта</a:t>
            </a:r>
            <a:r>
              <a:rPr lang="sr-Latn-CS" sz="2800" b="1" dirty="0" smtClean="0">
                <a:solidFill>
                  <a:schemeClr val="tx2"/>
                </a:solidFill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</a:rPr>
              <a:t>сестринства</a:t>
            </a:r>
            <a:r>
              <a:rPr lang="sr-Latn-CS" sz="2800" b="1" dirty="0" smtClean="0">
                <a:solidFill>
                  <a:schemeClr val="tx2"/>
                </a:solidFill>
              </a:rPr>
              <a:t>:</a:t>
            </a:r>
            <a:endParaRPr lang="sr-Cyrl-RS" sz="2800" b="1" dirty="0" smtClean="0">
              <a:solidFill>
                <a:schemeClr val="tx2"/>
              </a:solidFill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 panose="05040102010807070707" pitchFamily="18" charset="2"/>
              <a:buNone/>
              <a:defRPr/>
            </a:pPr>
            <a:endParaRPr lang="sr-Latn-CS" sz="2800" b="1" dirty="0" smtClean="0">
              <a:solidFill>
                <a:schemeClr val="tx2"/>
              </a:solidFill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800" dirty="0" smtClean="0">
                <a:solidFill>
                  <a:schemeClr val="tx2"/>
                </a:solidFill>
              </a:rPr>
              <a:t>- </a:t>
            </a:r>
            <a:r>
              <a:rPr lang="sr-Cyrl-RS" sz="2800" dirty="0" err="1" smtClean="0">
                <a:solidFill>
                  <a:schemeClr val="tx2"/>
                </a:solidFill>
              </a:rPr>
              <a:t>М</a:t>
            </a:r>
            <a:r>
              <a:rPr lang="en-US" sz="2800" dirty="0" err="1" smtClean="0">
                <a:solidFill>
                  <a:schemeClr val="tx2"/>
                </a:solidFill>
              </a:rPr>
              <a:t>етода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је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истраживачка</a:t>
            </a:r>
            <a:r>
              <a:rPr lang="en-US" sz="2800" dirty="0" smtClean="0">
                <a:solidFill>
                  <a:schemeClr val="tx2"/>
                </a:solidFill>
              </a:rPr>
              <a:t>, </a:t>
            </a:r>
            <a:r>
              <a:rPr lang="en-US" sz="2800" dirty="0" err="1" smtClean="0">
                <a:solidFill>
                  <a:schemeClr val="tx2"/>
                </a:solidFill>
              </a:rPr>
              <a:t>омогућава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евалуацију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и </a:t>
            </a:r>
            <a:r>
              <a:rPr lang="en-US" sz="2800" dirty="0" err="1" smtClean="0">
                <a:solidFill>
                  <a:schemeClr val="tx2"/>
                </a:solidFill>
              </a:rPr>
              <a:t>развој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сестринства</a:t>
            </a:r>
            <a:endParaRPr lang="sr-Latn-CS" sz="2800" dirty="0" smtClean="0">
              <a:solidFill>
                <a:schemeClr val="tx2"/>
              </a:solidFill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800" dirty="0" smtClean="0">
                <a:solidFill>
                  <a:schemeClr val="tx2"/>
                </a:solidFill>
              </a:rPr>
              <a:t>- </a:t>
            </a:r>
            <a:r>
              <a:rPr lang="sr-Cyrl-RS" sz="2800" dirty="0" err="1" smtClean="0">
                <a:solidFill>
                  <a:schemeClr val="tx2"/>
                </a:solidFill>
              </a:rPr>
              <a:t>П</a:t>
            </a:r>
            <a:r>
              <a:rPr lang="en-US" sz="2800" dirty="0" err="1" smtClean="0">
                <a:solidFill>
                  <a:schemeClr val="tx2"/>
                </a:solidFill>
              </a:rPr>
              <a:t>рименом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процеса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сестре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се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стручно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усавршавају</a:t>
            </a:r>
            <a:endParaRPr lang="sr-Latn-CS" sz="2800" dirty="0" smtClean="0">
              <a:solidFill>
                <a:schemeClr val="tx2"/>
              </a:solidFill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800" dirty="0" smtClean="0">
                <a:solidFill>
                  <a:schemeClr val="tx2"/>
                </a:solidFill>
              </a:rPr>
              <a:t>- </a:t>
            </a:r>
            <a:r>
              <a:rPr lang="sr-Cyrl-RS" sz="2800" dirty="0" err="1" smtClean="0">
                <a:solidFill>
                  <a:schemeClr val="tx2"/>
                </a:solidFill>
              </a:rPr>
              <a:t>Р</a:t>
            </a:r>
            <a:r>
              <a:rPr lang="en-US" sz="2800" dirty="0" err="1" smtClean="0">
                <a:solidFill>
                  <a:schemeClr val="tx2"/>
                </a:solidFill>
              </a:rPr>
              <a:t>азвија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се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критичко</a:t>
            </a:r>
            <a:r>
              <a:rPr lang="sr-Latn-CS" sz="2800" dirty="0" smtClean="0">
                <a:solidFill>
                  <a:schemeClr val="tx2"/>
                </a:solidFill>
              </a:rPr>
              <a:t>, </a:t>
            </a:r>
            <a:r>
              <a:rPr lang="en-US" sz="2800" dirty="0" err="1" smtClean="0">
                <a:solidFill>
                  <a:schemeClr val="tx2"/>
                </a:solidFill>
              </a:rPr>
              <a:t>каузално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и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апстрактно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мишљење</a:t>
            </a:r>
            <a:endParaRPr lang="sr-Latn-CS" sz="2800" dirty="0" smtClean="0">
              <a:solidFill>
                <a:schemeClr val="tx2"/>
              </a:solidFill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800" dirty="0" smtClean="0">
                <a:solidFill>
                  <a:schemeClr val="tx2"/>
                </a:solidFill>
              </a:rPr>
              <a:t>- </a:t>
            </a:r>
            <a:r>
              <a:rPr lang="sr-Cyrl-RS" sz="2800" dirty="0" err="1" smtClean="0">
                <a:solidFill>
                  <a:schemeClr val="tx2"/>
                </a:solidFill>
              </a:rPr>
              <a:t>О</a:t>
            </a:r>
            <a:r>
              <a:rPr lang="en-US" sz="2800" dirty="0" err="1" smtClean="0">
                <a:solidFill>
                  <a:schemeClr val="tx2"/>
                </a:solidFill>
              </a:rPr>
              <a:t>могућава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усавршавање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документације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здравствене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неге</a:t>
            </a:r>
            <a:r>
              <a:rPr lang="sr-Latn-CS" sz="2800" dirty="0" smtClean="0">
                <a:solidFill>
                  <a:schemeClr val="tx2"/>
                </a:solidFill>
              </a:rPr>
              <a:t>, </a:t>
            </a:r>
            <a:r>
              <a:rPr lang="en-US" sz="2800" dirty="0" err="1" smtClean="0">
                <a:solidFill>
                  <a:schemeClr val="tx2"/>
                </a:solidFill>
              </a:rPr>
              <a:t>израду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норматива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и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стандарда</a:t>
            </a:r>
            <a:endParaRPr lang="sr-Latn-CS" sz="2800" dirty="0" smtClean="0">
              <a:solidFill>
                <a:schemeClr val="tx2"/>
              </a:solidFill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800" dirty="0" smtClean="0">
                <a:solidFill>
                  <a:schemeClr val="tx2"/>
                </a:solidFill>
              </a:rPr>
              <a:t>- </a:t>
            </a:r>
            <a:r>
              <a:rPr lang="sr-Cyrl-RS" sz="2800" dirty="0" err="1" smtClean="0">
                <a:solidFill>
                  <a:schemeClr val="tx2"/>
                </a:solidFill>
              </a:rPr>
              <a:t>У</a:t>
            </a:r>
            <a:r>
              <a:rPr lang="en-US" sz="2800" dirty="0" err="1" smtClean="0">
                <a:solidFill>
                  <a:schemeClr val="tx2"/>
                </a:solidFill>
              </a:rPr>
              <a:t>склађује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се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рад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тима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за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негу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и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здравственог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тима</a:t>
            </a:r>
            <a:endParaRPr lang="sr-Latn-CS" sz="2800" dirty="0" smtClean="0">
              <a:solidFill>
                <a:schemeClr val="tx2"/>
              </a:solidFill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800" dirty="0" smtClean="0">
                <a:solidFill>
                  <a:schemeClr val="tx2"/>
                </a:solidFill>
              </a:rPr>
              <a:t>- </a:t>
            </a:r>
            <a:r>
              <a:rPr lang="sr-Cyrl-RS" sz="2800" dirty="0" err="1" smtClean="0">
                <a:solidFill>
                  <a:schemeClr val="tx2"/>
                </a:solidFill>
              </a:rPr>
              <a:t>О</a:t>
            </a:r>
            <a:r>
              <a:rPr lang="en-US" sz="2800" dirty="0" err="1" smtClean="0">
                <a:solidFill>
                  <a:schemeClr val="tx2"/>
                </a:solidFill>
              </a:rPr>
              <a:t>могућава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развијање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литературе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у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здравственој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нези</a:t>
            </a:r>
            <a:endParaRPr lang="sr-Latn-CS" sz="2800" dirty="0" smtClean="0">
              <a:solidFill>
                <a:schemeClr val="tx2"/>
              </a:solidFill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800" dirty="0" smtClean="0">
                <a:solidFill>
                  <a:schemeClr val="tx2"/>
                </a:solidFill>
              </a:rPr>
              <a:t>- </a:t>
            </a:r>
            <a:r>
              <a:rPr lang="sr-Cyrl-RS" sz="2800" dirty="0" err="1" smtClean="0">
                <a:solidFill>
                  <a:schemeClr val="tx2"/>
                </a:solidFill>
              </a:rPr>
              <a:t>П</a:t>
            </a:r>
            <a:r>
              <a:rPr lang="en-US" sz="2800" dirty="0" err="1" smtClean="0">
                <a:solidFill>
                  <a:schemeClr val="tx2"/>
                </a:solidFill>
              </a:rPr>
              <a:t>одиже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сетринску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професију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на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виши</a:t>
            </a:r>
            <a:r>
              <a:rPr lang="sr-Cyrl-RS" sz="2800" dirty="0" smtClean="0">
                <a:solidFill>
                  <a:schemeClr val="tx2"/>
                </a:solidFill>
              </a:rPr>
              <a:t>,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сложенији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ниво</a:t>
            </a:r>
            <a:r>
              <a:rPr lang="sr-Latn-CS" sz="2800" dirty="0" smtClean="0">
                <a:solidFill>
                  <a:schemeClr val="tx2"/>
                </a:solidFill>
              </a:rPr>
              <a:t>,</a:t>
            </a:r>
            <a:r>
              <a:rPr lang="sr-Cyrl-R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одваја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је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од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свакодневне</a:t>
            </a:r>
            <a:r>
              <a:rPr lang="sr-Latn-C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рутине</a:t>
            </a:r>
            <a:endParaRPr lang="sr-Latn-CS" sz="2800" dirty="0" smtClean="0">
              <a:solidFill>
                <a:schemeClr val="tx2"/>
              </a:solidFill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sr-Latn-CS" sz="2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484313"/>
            <a:ext cx="8820150" cy="5581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Регионалном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бироу</a:t>
            </a:r>
            <a:r>
              <a:rPr lang="sr-Latn-CS" sz="2800" smtClean="0">
                <a:solidFill>
                  <a:schemeClr val="tx2"/>
                </a:solidFill>
              </a:rPr>
              <a:t> (</a:t>
            </a:r>
            <a:r>
              <a:rPr lang="en-US" sz="2800" smtClean="0">
                <a:solidFill>
                  <a:schemeClr val="tx2"/>
                </a:solidFill>
              </a:rPr>
              <a:t>службе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сестринство</a:t>
            </a:r>
            <a:r>
              <a:rPr lang="sr-Latn-CS" sz="2800" smtClean="0">
                <a:solidFill>
                  <a:schemeClr val="tx2"/>
                </a:solidFill>
              </a:rPr>
              <a:t>) </a:t>
            </a:r>
            <a:r>
              <a:rPr lang="en-US" sz="2800" smtClean="0">
                <a:solidFill>
                  <a:schemeClr val="tx2"/>
                </a:solidFill>
              </a:rPr>
              <a:t>за Европу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СЗО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Копенхагену</a:t>
            </a:r>
            <a:r>
              <a:rPr lang="sr-Latn-CS" sz="2800" smtClean="0">
                <a:solidFill>
                  <a:schemeClr val="tx2"/>
                </a:solidFill>
              </a:rPr>
              <a:t> (1980), </a:t>
            </a:r>
            <a:r>
              <a:rPr lang="en-US" sz="2800" smtClean="0">
                <a:solidFill>
                  <a:schemeClr val="tx2"/>
                </a:solidFill>
              </a:rPr>
              <a:t>стоји дефиниција</a:t>
            </a:r>
            <a:r>
              <a:rPr lang="sr-Latn-CS" sz="2800" smtClean="0">
                <a:solidFill>
                  <a:schemeClr val="tx2"/>
                </a:solidFill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  </a:t>
            </a:r>
            <a:r>
              <a:rPr lang="sr-Latn-CS" sz="2800" b="1" smtClean="0">
                <a:solidFill>
                  <a:schemeClr val="tx2"/>
                </a:solidFill>
              </a:rPr>
              <a:t>"</a:t>
            </a:r>
            <a:r>
              <a:rPr lang="en-US" sz="2800" b="1" smtClean="0">
                <a:solidFill>
                  <a:schemeClr val="tx2"/>
                </a:solidFill>
              </a:rPr>
              <a:t>Процес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здравствене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неге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је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промишљен</a:t>
            </a:r>
            <a:r>
              <a:rPr lang="sr-Latn-CS" sz="2800" b="1" smtClean="0">
                <a:solidFill>
                  <a:schemeClr val="tx2"/>
                </a:solidFill>
              </a:rPr>
              <a:t>,</a:t>
            </a:r>
            <a:r>
              <a:rPr lang="en-US" sz="2800" b="1" smtClean="0">
                <a:solidFill>
                  <a:schemeClr val="tx2"/>
                </a:solidFill>
              </a:rPr>
              <a:t> проблемски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оријентисан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приступ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који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укључује принципе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научне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методе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у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задовољавању потреба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људи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негом</a:t>
            </a:r>
            <a:r>
              <a:rPr lang="sr-Latn-CS" sz="2800" b="1" smtClean="0">
                <a:solidFill>
                  <a:schemeClr val="tx2"/>
                </a:solidFill>
              </a:rPr>
              <a:t>".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tx2"/>
                </a:solidFill>
              </a:rPr>
              <a:t>Затим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додаје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да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Процес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састоји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од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четири узастопне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етапе</a:t>
            </a:r>
            <a:r>
              <a:rPr lang="sr-Latn-CS" sz="2800" smtClean="0">
                <a:solidFill>
                  <a:schemeClr val="tx2"/>
                </a:solidFill>
              </a:rPr>
              <a:t>: </a:t>
            </a:r>
            <a:r>
              <a:rPr lang="en-US" sz="2800" b="1" smtClean="0">
                <a:solidFill>
                  <a:schemeClr val="tx2"/>
                </a:solidFill>
              </a:rPr>
              <a:t>процене</a:t>
            </a:r>
            <a:r>
              <a:rPr lang="sr-Latn-CS" sz="2800" b="1" smtClean="0">
                <a:solidFill>
                  <a:schemeClr val="tx2"/>
                </a:solidFill>
              </a:rPr>
              <a:t>, </a:t>
            </a:r>
            <a:r>
              <a:rPr lang="en-US" sz="2800" b="1" smtClean="0">
                <a:solidFill>
                  <a:schemeClr val="tx2"/>
                </a:solidFill>
              </a:rPr>
              <a:t>планирања</a:t>
            </a:r>
            <a:r>
              <a:rPr lang="sr-Latn-CS" sz="2800" b="1" smtClean="0">
                <a:solidFill>
                  <a:schemeClr val="tx2"/>
                </a:solidFill>
              </a:rPr>
              <a:t>, </a:t>
            </a:r>
            <a:r>
              <a:rPr lang="en-US" sz="2800" b="1" smtClean="0">
                <a:solidFill>
                  <a:schemeClr val="tx2"/>
                </a:solidFill>
              </a:rPr>
              <a:t>примене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 евалуације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исхода</a:t>
            </a:r>
            <a:endParaRPr lang="sr-Latn-CS" sz="2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773238"/>
            <a:ext cx="8532813" cy="550545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Лукман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Соренсен</a:t>
            </a:r>
            <a:r>
              <a:rPr lang="sr-Latn-CS" smtClean="0">
                <a:solidFill>
                  <a:schemeClr val="tx2"/>
                </a:solidFill>
              </a:rPr>
              <a:t> (</a:t>
            </a:r>
            <a:r>
              <a:rPr lang="en-US" i="1" smtClean="0">
                <a:solidFill>
                  <a:schemeClr val="tx2"/>
                </a:solidFill>
              </a:rPr>
              <a:t>Luckman</a:t>
            </a:r>
            <a:r>
              <a:rPr lang="sr-Latn-CS" i="1" smtClean="0">
                <a:solidFill>
                  <a:schemeClr val="tx2"/>
                </a:solidFill>
              </a:rPr>
              <a:t> </a:t>
            </a:r>
            <a:r>
              <a:rPr lang="en-US" i="1" smtClean="0">
                <a:solidFill>
                  <a:schemeClr val="tx2"/>
                </a:solidFill>
              </a:rPr>
              <a:t>J</a:t>
            </a:r>
            <a:r>
              <a:rPr lang="sr-Latn-CS" i="1" smtClean="0">
                <a:solidFill>
                  <a:schemeClr val="tx2"/>
                </a:solidFill>
              </a:rPr>
              <a:t>.</a:t>
            </a:r>
            <a:r>
              <a:rPr lang="en-US" i="1" smtClean="0">
                <a:solidFill>
                  <a:schemeClr val="tx2"/>
                </a:solidFill>
              </a:rPr>
              <a:t>,Sorensen</a:t>
            </a:r>
            <a:r>
              <a:rPr lang="sr-Latn-CS" i="1" smtClean="0">
                <a:solidFill>
                  <a:schemeClr val="tx2"/>
                </a:solidFill>
              </a:rPr>
              <a:t> </a:t>
            </a:r>
            <a:r>
              <a:rPr lang="en-US" i="1" smtClean="0">
                <a:solidFill>
                  <a:schemeClr val="tx2"/>
                </a:solidFill>
              </a:rPr>
              <a:t>K</a:t>
            </a:r>
            <a:r>
              <a:rPr lang="sr-Latn-CS" smtClean="0">
                <a:solidFill>
                  <a:schemeClr val="tx2"/>
                </a:solidFill>
              </a:rPr>
              <a:t>.)</a:t>
            </a:r>
            <a:r>
              <a:rPr lang="en-US" smtClean="0">
                <a:solidFill>
                  <a:schemeClr val="tx2"/>
                </a:solidFill>
              </a:rPr>
              <a:t> дају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своју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дефиницију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sr-Latn-CS" smtClean="0">
                <a:solidFill>
                  <a:schemeClr val="tx2"/>
                </a:solidFill>
              </a:rPr>
              <a:t>(1980)</a:t>
            </a:r>
            <a:r>
              <a:rPr lang="en-US" smtClean="0">
                <a:solidFill>
                  <a:schemeClr val="tx2"/>
                </a:solidFill>
              </a:rPr>
              <a:t>: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endParaRPr lang="en-US" smtClean="0">
              <a:solidFill>
                <a:schemeClr val="tx2"/>
              </a:solidFill>
            </a:endParaRP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en-US" b="1" smtClean="0">
                <a:solidFill>
                  <a:schemeClr val="tx2"/>
                </a:solidFill>
              </a:rPr>
              <a:t>	</a:t>
            </a:r>
            <a:r>
              <a:rPr lang="sr-Latn-CS" b="1" smtClean="0">
                <a:solidFill>
                  <a:schemeClr val="tx2"/>
                </a:solidFill>
              </a:rPr>
              <a:t>"</a:t>
            </a:r>
            <a:r>
              <a:rPr lang="en-US" b="1" smtClean="0">
                <a:solidFill>
                  <a:schemeClr val="tx2"/>
                </a:solidFill>
              </a:rPr>
              <a:t>Процес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здравствене неге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је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систем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међусобно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повезаних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и међузависних</a:t>
            </a:r>
            <a:r>
              <a:rPr lang="sr-Latn-CS" b="1" smtClean="0">
                <a:solidFill>
                  <a:schemeClr val="tx2"/>
                </a:solidFill>
              </a:rPr>
              <a:t>, </a:t>
            </a:r>
            <a:r>
              <a:rPr lang="en-US" b="1" smtClean="0">
                <a:solidFill>
                  <a:schemeClr val="tx2"/>
                </a:solidFill>
              </a:rPr>
              <a:t>проблемски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оријентисаних корака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ка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задовољавању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потреба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болесника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и њему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значајних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блиских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особа</a:t>
            </a:r>
            <a:r>
              <a:rPr lang="sr-Latn-CS" b="1" smtClean="0">
                <a:solidFill>
                  <a:schemeClr val="tx2"/>
                </a:solidFill>
              </a:rPr>
              <a:t>“</a:t>
            </a:r>
            <a:r>
              <a:rPr lang="en-US" b="1" smtClean="0">
                <a:solidFill>
                  <a:schemeClr val="tx2"/>
                </a:solidFill>
              </a:rPr>
              <a:t>.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/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836613"/>
            <a:ext cx="8229600" cy="536575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ДЕФИНИЦИЈА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ПРОЦЕСА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sz="2800" b="1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800" b="1" smtClean="0">
                <a:solidFill>
                  <a:schemeClr val="tx2"/>
                </a:solidFill>
              </a:rPr>
              <a:t>Процес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здравствене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неге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је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научно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заснован систем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рада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здравственог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радника </a:t>
            </a:r>
            <a:r>
              <a:rPr lang="sr-Latn-CS" sz="2800" b="1" smtClean="0">
                <a:solidFill>
                  <a:schemeClr val="tx2"/>
                </a:solidFill>
              </a:rPr>
              <a:t>(</a:t>
            </a:r>
            <a:r>
              <a:rPr lang="en-US" sz="2800" b="1" smtClean="0">
                <a:solidFill>
                  <a:schemeClr val="tx2"/>
                </a:solidFill>
              </a:rPr>
              <a:t>медицинске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сестре</a:t>
            </a:r>
            <a:r>
              <a:rPr lang="sr-Latn-CS" sz="2800" b="1" smtClean="0">
                <a:solidFill>
                  <a:schemeClr val="tx2"/>
                </a:solidFill>
              </a:rPr>
              <a:t>), </a:t>
            </a:r>
            <a:r>
              <a:rPr lang="en-US" sz="2800" b="1" smtClean="0">
                <a:solidFill>
                  <a:schemeClr val="tx2"/>
                </a:solidFill>
              </a:rPr>
              <a:t>усмерен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на идентификовање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решавање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потреба појединца</a:t>
            </a:r>
            <a:r>
              <a:rPr lang="sr-Latn-CS" sz="2800" b="1" smtClean="0">
                <a:solidFill>
                  <a:schemeClr val="tx2"/>
                </a:solidFill>
              </a:rPr>
              <a:t>, </a:t>
            </a:r>
            <a:r>
              <a:rPr lang="en-US" sz="2800" b="1" smtClean="0">
                <a:solidFill>
                  <a:schemeClr val="tx2"/>
                </a:solidFill>
              </a:rPr>
              <a:t>породице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заједнице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негом</a:t>
            </a:r>
            <a:r>
              <a:rPr lang="sr-Latn-CS" sz="2800" b="1" smtClean="0">
                <a:solidFill>
                  <a:schemeClr val="tx2"/>
                </a:solidFill>
              </a:rPr>
              <a:t>,</a:t>
            </a:r>
            <a:r>
              <a:rPr lang="en-US" sz="2800" b="1" smtClean="0">
                <a:solidFill>
                  <a:schemeClr val="tx2"/>
                </a:solidFill>
              </a:rPr>
              <a:t> које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произилазе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из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њихових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реаговања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на здравствене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проблеме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друге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животне ситуације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у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вези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са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здрављем</a:t>
            </a:r>
            <a:r>
              <a:rPr lang="sr-Latn-CS" sz="2800" b="1" smtClean="0">
                <a:solidFill>
                  <a:schemeClr val="tx2"/>
                </a:solidFill>
              </a:rPr>
              <a:t>.</a:t>
            </a:r>
            <a:endParaRPr lang="sr-Latn-CS" sz="2800" smtClean="0">
              <a:solidFill>
                <a:schemeClr val="tx2"/>
              </a:solidFill>
            </a:endParaRPr>
          </a:p>
          <a:p>
            <a:pPr eaLnBrk="1" hangingPunct="1"/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196975"/>
            <a:ext cx="8748713" cy="5505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  Процес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здравствене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неге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sz="28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800" smtClean="0">
                <a:solidFill>
                  <a:schemeClr val="tx2"/>
                </a:solidFill>
              </a:rPr>
              <a:t>Oбезбеђује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организован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метод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пружања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здравствене неге, спречава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пропусте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непотребна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понављања, обезбеђује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бољу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комуникацију, усмерен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индивидуалне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јединствене људске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реакције, обезбеђује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флексибилност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пружању индивидуалне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ЗН, охрабрује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учествовање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болесника, помаже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сестри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да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осети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задовољство постигнутим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резултатима</a:t>
            </a:r>
            <a:r>
              <a:rPr lang="sr-Latn-CS" sz="2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sr-Latn-CS" sz="2800" smtClean="0">
              <a:solidFill>
                <a:schemeClr val="tx2"/>
              </a:solidFill>
            </a:endParaRPr>
          </a:p>
        </p:txBody>
      </p:sp>
      <p:pic>
        <p:nvPicPr>
          <p:cNvPr id="32771" name="Picture 2" descr="C:\Users\Mirjana Petrovic\Desktop\unnamed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60350"/>
            <a:ext cx="31686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052513"/>
            <a:ext cx="8604250" cy="550545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b="1" smtClean="0">
                <a:solidFill>
                  <a:schemeClr val="tx2"/>
                </a:solidFill>
              </a:rPr>
              <a:t>Предуслови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за спровођење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ПЗН: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b="1" smtClean="0">
              <a:solidFill>
                <a:schemeClr val="tx2"/>
              </a:solidFill>
            </a:endParaRP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Знање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Добра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организација</a:t>
            </a:r>
            <a:r>
              <a:rPr lang="sr-Latn-CS" smtClean="0">
                <a:solidFill>
                  <a:schemeClr val="tx2"/>
                </a:solidFill>
              </a:rPr>
              <a:t> (</a:t>
            </a:r>
            <a:r>
              <a:rPr lang="en-US" smtClean="0">
                <a:solidFill>
                  <a:schemeClr val="tx2"/>
                </a:solidFill>
              </a:rPr>
              <a:t>примењује неопходне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критеријуме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стандарде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 нормативе: рада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кадра</a:t>
            </a:r>
            <a:r>
              <a:rPr lang="sr-Latn-CS" smtClean="0">
                <a:solidFill>
                  <a:schemeClr val="tx2"/>
                </a:solidFill>
              </a:rPr>
              <a:t>,</a:t>
            </a:r>
            <a:r>
              <a:rPr lang="en-US" smtClean="0">
                <a:solidFill>
                  <a:schemeClr val="tx2"/>
                </a:solidFill>
              </a:rPr>
              <a:t> времена</a:t>
            </a:r>
            <a:r>
              <a:rPr lang="sr-Latn-CS" smtClean="0">
                <a:solidFill>
                  <a:schemeClr val="tx2"/>
                </a:solidFill>
              </a:rPr>
              <a:t>,</a:t>
            </a:r>
            <a:r>
              <a:rPr lang="en-US" smtClean="0">
                <a:solidFill>
                  <a:schemeClr val="tx2"/>
                </a:solidFill>
              </a:rPr>
              <a:t> опреме</a:t>
            </a:r>
            <a:r>
              <a:rPr lang="sr-Latn-CS" smtClean="0">
                <a:solidFill>
                  <a:schemeClr val="tx2"/>
                </a:solidFill>
              </a:rPr>
              <a:t>)</a:t>
            </a:r>
            <a:endParaRPr 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Рационализација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Законско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утемељење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сврсисходне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 применљиве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сестринске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документације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Тимска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сарадња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/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908050"/>
            <a:ext cx="8820150" cy="57213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3200" b="1" smtClean="0">
                <a:solidFill>
                  <a:schemeClr val="tx2"/>
                </a:solidFill>
              </a:rPr>
              <a:t>Процес</a:t>
            </a:r>
            <a:r>
              <a:rPr lang="sr-Latn-CS" sz="3200" b="1" smtClean="0">
                <a:solidFill>
                  <a:schemeClr val="tx2"/>
                </a:solidFill>
              </a:rPr>
              <a:t> </a:t>
            </a:r>
            <a:r>
              <a:rPr lang="en-US" sz="3200" b="1" smtClean="0">
                <a:solidFill>
                  <a:schemeClr val="tx2"/>
                </a:solidFill>
              </a:rPr>
              <a:t>здравствене</a:t>
            </a:r>
            <a:r>
              <a:rPr lang="sr-Latn-CS" sz="3200" b="1" smtClean="0">
                <a:solidFill>
                  <a:schemeClr val="tx2"/>
                </a:solidFill>
              </a:rPr>
              <a:t> </a:t>
            </a:r>
            <a:r>
              <a:rPr lang="en-US" sz="3200" b="1" smtClean="0">
                <a:solidFill>
                  <a:schemeClr val="tx2"/>
                </a:solidFill>
              </a:rPr>
              <a:t>неге</a:t>
            </a:r>
            <a:endParaRPr lang="sr-Latn-CS" sz="3200" b="1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3200" b="1" smtClean="0">
                <a:solidFill>
                  <a:schemeClr val="tx2"/>
                </a:solidFill>
              </a:rPr>
              <a:t>одвија</a:t>
            </a:r>
            <a:r>
              <a:rPr lang="sr-Latn-CS" sz="3200" b="1" smtClean="0">
                <a:solidFill>
                  <a:schemeClr val="tx2"/>
                </a:solidFill>
              </a:rPr>
              <a:t> </a:t>
            </a:r>
            <a:r>
              <a:rPr lang="en-US" sz="3200" b="1" smtClean="0">
                <a:solidFill>
                  <a:schemeClr val="tx2"/>
                </a:solidFill>
              </a:rPr>
              <a:t>се</a:t>
            </a:r>
            <a:r>
              <a:rPr lang="sr-Latn-CS" sz="3200" b="1" smtClean="0">
                <a:solidFill>
                  <a:schemeClr val="tx2"/>
                </a:solidFill>
              </a:rPr>
              <a:t> </a:t>
            </a:r>
            <a:r>
              <a:rPr lang="en-US" sz="3200" b="1" smtClean="0">
                <a:solidFill>
                  <a:schemeClr val="tx2"/>
                </a:solidFill>
              </a:rPr>
              <a:t>кроз</a:t>
            </a:r>
            <a:r>
              <a:rPr lang="sr-Latn-CS" sz="3200" b="1" smtClean="0">
                <a:solidFill>
                  <a:schemeClr val="tx2"/>
                </a:solidFill>
              </a:rPr>
              <a:t> </a:t>
            </a:r>
            <a:r>
              <a:rPr lang="en-US" sz="3200" b="1" smtClean="0">
                <a:solidFill>
                  <a:schemeClr val="tx2"/>
                </a:solidFill>
              </a:rPr>
              <a:t>следеће</a:t>
            </a:r>
            <a:r>
              <a:rPr lang="sr-Latn-CS" sz="3200" b="1" smtClean="0">
                <a:solidFill>
                  <a:schemeClr val="tx2"/>
                </a:solidFill>
              </a:rPr>
              <a:t> </a:t>
            </a:r>
            <a:r>
              <a:rPr lang="en-US" sz="3200" b="1" smtClean="0">
                <a:solidFill>
                  <a:schemeClr val="tx2"/>
                </a:solidFill>
              </a:rPr>
              <a:t>етапе: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tx2"/>
                </a:solidFill>
              </a:rPr>
              <a:t>Идентификовање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реаговање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болесника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здравствени проблем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или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другу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животну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ситуацију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 незадовољене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негом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tx2"/>
                </a:solidFill>
              </a:rPr>
              <a:t>Тражење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разматрање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одабирање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најбољег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начина 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задовољавање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болесникових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негом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tx2"/>
                </a:solidFill>
              </a:rPr>
              <a:t>Примену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одабраног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приступа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поступка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tx2"/>
                </a:solidFill>
              </a:rPr>
              <a:t>Континуирано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вредновање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сваког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корака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136650"/>
            <a:ext cx="8229600" cy="572135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Главне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фазе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процеса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се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у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свим</a:t>
            </a:r>
            <a:endParaRPr lang="sr-Latn-CS" sz="2800" b="1" smtClean="0">
              <a:solidFill>
                <a:schemeClr val="tx2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уобичајеним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ситуацијама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одвијају</a:t>
            </a:r>
            <a:endParaRPr lang="sr-Latn-CS" sz="2800" b="1" smtClean="0">
              <a:solidFill>
                <a:schemeClr val="tx2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следећим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редоследом</a:t>
            </a:r>
            <a:r>
              <a:rPr lang="sr-Latn-CS" sz="2800" b="1" smtClean="0">
                <a:solidFill>
                  <a:schemeClr val="tx2"/>
                </a:solidFill>
              </a:rPr>
              <a:t>:</a:t>
            </a:r>
            <a:endParaRPr lang="en-US" sz="2800" b="1" smtClean="0">
              <a:solidFill>
                <a:schemeClr val="tx2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sr-Latn-CS" b="1" smtClean="0">
              <a:solidFill>
                <a:schemeClr val="tx2"/>
              </a:solidFill>
            </a:endParaRP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Утврђивање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болесника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 негом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Стварање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сестринске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дијагнозе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Планирање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неге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Реализовање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планираних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активности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Евалуација</a:t>
            </a:r>
            <a:r>
              <a:rPr lang="sr-Latn-CS" smtClean="0">
                <a:solidFill>
                  <a:schemeClr val="tx2"/>
                </a:solidFill>
              </a:rPr>
              <a:t> (</a:t>
            </a:r>
            <a:r>
              <a:rPr lang="en-US" smtClean="0">
                <a:solidFill>
                  <a:schemeClr val="tx2"/>
                </a:solidFill>
              </a:rPr>
              <a:t>вредновање</a:t>
            </a:r>
            <a:r>
              <a:rPr lang="sr-Latn-CS" smtClean="0">
                <a:solidFill>
                  <a:schemeClr val="tx2"/>
                </a:solidFill>
              </a:rPr>
              <a:t>)</a:t>
            </a:r>
          </a:p>
          <a:p>
            <a:pPr eaLnBrk="1" hangingPunct="1"/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628775"/>
            <a:ext cx="8229600" cy="550545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Утврђивање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корисника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 негом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фаза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процеса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кроз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коју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 прикупљају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процењују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подаци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 субјективном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објективном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стању појединца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породице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групе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заједнице, 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околностима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којима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настао здравствени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проблем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чије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решавање 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потребна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стручна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помоћ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службе здравствене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неге</a:t>
            </a:r>
            <a:r>
              <a:rPr lang="sr-Latn-CS" smtClean="0">
                <a:solidFill>
                  <a:schemeClr val="tx2"/>
                </a:solidFill>
              </a:rPr>
              <a:t>.</a:t>
            </a:r>
          </a:p>
          <a:p>
            <a:pPr eaLnBrk="1" hangingPunct="1"/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557338"/>
            <a:ext cx="8820150" cy="564991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Сестринска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дијагноза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се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издвојила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као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посебна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етапа процеса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средином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70-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их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год.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прошлог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века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,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када је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Америчко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друштво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медицинских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сестара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(</a:t>
            </a:r>
            <a:r>
              <a:rPr lang="en-US" sz="2400" i="1" smtClean="0">
                <a:solidFill>
                  <a:schemeClr val="tx2"/>
                </a:solidFill>
                <a:latin typeface="Lucida Sans" panose="020B0602030504020204" pitchFamily="34" charset="0"/>
              </a:rPr>
              <a:t>АНА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)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прихватило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и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озаконило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употребу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ових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термина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Чињеница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да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је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прихватање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сестринске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дијагнозе</a:t>
            </a:r>
            <a:endParaRPr lang="sr-Latn-CS" sz="2400" smtClean="0">
              <a:solidFill>
                <a:schemeClr val="tx2"/>
              </a:solidFill>
              <a:latin typeface="Lucida Sans" panose="020B0602030504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  уследило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низ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година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после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почетка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рада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на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процесу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,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издвајање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у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посебну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фазу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још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касније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,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говори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да је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стварање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сестринске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дијагнозе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изузетно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сложена активност,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и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да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су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медицинске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сестре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дуго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развијале процес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као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теоријски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 </a:t>
            </a:r>
            <a:r>
              <a:rPr lang="en-U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модел</a:t>
            </a:r>
            <a:r>
              <a:rPr lang="sr-Latn-CS" sz="2400" smtClean="0">
                <a:solidFill>
                  <a:schemeClr val="tx2"/>
                </a:solidFill>
                <a:latin typeface="Lucida Sans" panose="020B0602030504020204" pitchFamily="34" charset="0"/>
              </a:rPr>
              <a:t>.</a:t>
            </a:r>
          </a:p>
          <a:p>
            <a:pPr eaLnBrk="1" hangingPunct="1"/>
            <a:endParaRPr lang="sr-Latn-CS" sz="2800" smtClean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981075"/>
            <a:ext cx="8675688" cy="5400675"/>
          </a:xfrm>
        </p:spPr>
        <p:txBody>
          <a:bodyPr/>
          <a:lstStyle/>
          <a:p>
            <a:pPr eaLnBrk="1" hangingPunct="1"/>
            <a:r>
              <a:rPr lang="en-US" sz="2400" b="1" smtClean="0"/>
              <a:t>Приступ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редослед</a:t>
            </a:r>
            <a:r>
              <a:rPr lang="sr-Latn-CS" sz="2400" b="1" smtClean="0"/>
              <a:t> </a:t>
            </a:r>
            <a:r>
              <a:rPr lang="en-US" sz="2400" b="1" smtClean="0"/>
              <a:t>прикупљања</a:t>
            </a:r>
            <a:r>
              <a:rPr lang="sr-Latn-CS" sz="2400" b="1" smtClean="0"/>
              <a:t> </a:t>
            </a:r>
            <a:r>
              <a:rPr lang="en-US" sz="2400" b="1" smtClean="0"/>
              <a:t>података</a:t>
            </a:r>
            <a:r>
              <a:rPr lang="sr-Latn-CS" sz="2400" b="1" smtClean="0"/>
              <a:t> </a:t>
            </a:r>
            <a:r>
              <a:rPr lang="en-US" sz="2400" b="1" smtClean="0"/>
              <a:t>за утврђивање</a:t>
            </a:r>
            <a:r>
              <a:rPr lang="sr-Latn-CS" sz="2400" b="1" smtClean="0"/>
              <a:t> </a:t>
            </a:r>
            <a:r>
              <a:rPr lang="en-US" sz="2400" b="1" smtClean="0"/>
              <a:t>потреба</a:t>
            </a:r>
            <a:r>
              <a:rPr lang="sr-Latn-CS" sz="2400" b="1" smtClean="0"/>
              <a:t> </a:t>
            </a:r>
            <a:r>
              <a:rPr lang="en-US" sz="2400" b="1" smtClean="0"/>
              <a:t>за</a:t>
            </a:r>
            <a:r>
              <a:rPr lang="sr-Latn-CS" sz="2400" b="1" smtClean="0"/>
              <a:t> </a:t>
            </a:r>
            <a:r>
              <a:rPr lang="en-US" sz="2400" b="1" smtClean="0"/>
              <a:t>негом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формирање</a:t>
            </a:r>
            <a:endParaRPr lang="sr-Latn-CS" sz="2400" b="1" smtClean="0"/>
          </a:p>
          <a:p>
            <a:pPr eaLnBrk="1" hangingPunct="1">
              <a:buFontTx/>
              <a:buNone/>
            </a:pPr>
            <a:r>
              <a:rPr lang="en-US" sz="2400" b="1" smtClean="0"/>
              <a:t>   сетринске</a:t>
            </a:r>
            <a:r>
              <a:rPr lang="sr-Latn-CS" sz="2400" b="1" smtClean="0"/>
              <a:t> </a:t>
            </a:r>
            <a:r>
              <a:rPr lang="en-US" sz="2400" b="1" smtClean="0"/>
              <a:t>анмнезе</a:t>
            </a:r>
            <a:r>
              <a:rPr lang="sr-Latn-CS" sz="2400" b="1" smtClean="0"/>
              <a:t>, </a:t>
            </a:r>
            <a:r>
              <a:rPr lang="en-US" sz="2400" b="1" smtClean="0"/>
              <a:t>зависи</a:t>
            </a:r>
            <a:r>
              <a:rPr lang="sr-Latn-CS" sz="2400" b="1" smtClean="0"/>
              <a:t> </a:t>
            </a:r>
            <a:r>
              <a:rPr lang="en-US" sz="2400" b="1" smtClean="0"/>
              <a:t>од</a:t>
            </a:r>
            <a:r>
              <a:rPr lang="sr-Latn-CS" sz="2400" b="1" smtClean="0"/>
              <a:t> </a:t>
            </a:r>
            <a:r>
              <a:rPr lang="en-US" sz="2400" b="1" smtClean="0"/>
              <a:t>тежине</a:t>
            </a:r>
            <a:r>
              <a:rPr lang="sr-Latn-CS" sz="2400" b="1" smtClean="0"/>
              <a:t> </a:t>
            </a:r>
            <a:r>
              <a:rPr lang="en-US" sz="2400" b="1" smtClean="0"/>
              <a:t>стања болесника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степена</a:t>
            </a:r>
            <a:r>
              <a:rPr lang="sr-Latn-CS" sz="2400" b="1" smtClean="0"/>
              <a:t> </a:t>
            </a:r>
            <a:r>
              <a:rPr lang="en-US" sz="2400" b="1" smtClean="0"/>
              <a:t>виталне</a:t>
            </a:r>
            <a:r>
              <a:rPr lang="sr-Latn-CS" sz="2400" b="1" smtClean="0"/>
              <a:t> </a:t>
            </a:r>
            <a:r>
              <a:rPr lang="en-US" sz="2400" b="1" smtClean="0"/>
              <a:t>угрожености</a:t>
            </a:r>
            <a:r>
              <a:rPr lang="sr-Latn-CS" sz="2400" b="1" smtClean="0"/>
              <a:t>.</a:t>
            </a:r>
          </a:p>
          <a:p>
            <a:pPr eaLnBrk="1" hangingPunct="1"/>
            <a:r>
              <a:rPr lang="en-US" sz="2400" b="1" smtClean="0"/>
              <a:t>У</a:t>
            </a:r>
            <a:r>
              <a:rPr lang="sr-Latn-CS" sz="2400" b="1" smtClean="0"/>
              <a:t> </a:t>
            </a:r>
            <a:r>
              <a:rPr lang="en-US" sz="2400" b="1" smtClean="0"/>
              <a:t>критичним</a:t>
            </a:r>
            <a:r>
              <a:rPr lang="sr-Latn-CS" sz="2400" b="1" smtClean="0"/>
              <a:t> </a:t>
            </a:r>
            <a:r>
              <a:rPr lang="en-US" sz="2400" b="1" smtClean="0"/>
              <a:t>ситуацијама</a:t>
            </a:r>
            <a:r>
              <a:rPr lang="sr-Latn-CS" sz="2400" b="1" smtClean="0"/>
              <a:t> </a:t>
            </a:r>
            <a:r>
              <a:rPr lang="en-US" sz="2400" b="1" smtClean="0"/>
              <a:t>прво</a:t>
            </a:r>
            <a:r>
              <a:rPr lang="sr-Latn-CS" sz="2400" b="1" smtClean="0"/>
              <a:t> </a:t>
            </a:r>
            <a:r>
              <a:rPr lang="en-US" sz="2400" b="1" smtClean="0"/>
              <a:t>се</a:t>
            </a:r>
            <a:r>
              <a:rPr lang="sr-Latn-CS" sz="2400" b="1" smtClean="0"/>
              <a:t> </a:t>
            </a:r>
            <a:r>
              <a:rPr lang="en-US" sz="2400" b="1" smtClean="0"/>
              <a:t>задовоље тренутне</a:t>
            </a:r>
            <a:r>
              <a:rPr lang="sr-Latn-CS" sz="2400" b="1" smtClean="0"/>
              <a:t> </a:t>
            </a:r>
            <a:r>
              <a:rPr lang="en-US" sz="2400" b="1" smtClean="0"/>
              <a:t>виталне</a:t>
            </a:r>
            <a:r>
              <a:rPr lang="sr-Latn-CS" sz="2400" b="1" smtClean="0"/>
              <a:t> </a:t>
            </a:r>
            <a:r>
              <a:rPr lang="en-US" sz="2400" b="1" smtClean="0"/>
              <a:t>потребе</a:t>
            </a:r>
            <a:r>
              <a:rPr lang="sr-Latn-CS" sz="2400" b="1" smtClean="0"/>
              <a:t> </a:t>
            </a:r>
            <a:r>
              <a:rPr lang="en-US" sz="2400" b="1" smtClean="0"/>
              <a:t>болесника</a:t>
            </a:r>
            <a:r>
              <a:rPr lang="sr-Latn-CS" sz="2400" b="1" smtClean="0"/>
              <a:t>, </a:t>
            </a:r>
            <a:r>
              <a:rPr lang="en-US" sz="2400" b="1" smtClean="0"/>
              <a:t>потом</a:t>
            </a:r>
            <a:r>
              <a:rPr lang="sr-Latn-CS" sz="2400" b="1" smtClean="0"/>
              <a:t> </a:t>
            </a:r>
            <a:r>
              <a:rPr lang="en-US" sz="2400" b="1" smtClean="0"/>
              <a:t>се</a:t>
            </a:r>
            <a:r>
              <a:rPr lang="sr-Latn-CS" sz="2400" b="1" smtClean="0"/>
              <a:t> </a:t>
            </a:r>
            <a:r>
              <a:rPr lang="en-US" sz="2400" b="1" smtClean="0"/>
              <a:t>приступа</a:t>
            </a:r>
            <a:r>
              <a:rPr lang="sr-Latn-CS" sz="2400" b="1" smtClean="0"/>
              <a:t> </a:t>
            </a:r>
            <a:r>
              <a:rPr lang="en-US" sz="2400" b="1" smtClean="0"/>
              <a:t>прикупљању</a:t>
            </a:r>
            <a:r>
              <a:rPr lang="sr-Latn-CS" sz="2400" b="1" smtClean="0"/>
              <a:t> </a:t>
            </a:r>
            <a:r>
              <a:rPr lang="en-US" sz="2400" b="1" smtClean="0"/>
              <a:t>и документовању</a:t>
            </a:r>
            <a:r>
              <a:rPr lang="sr-Latn-CS" sz="2400" b="1" smtClean="0"/>
              <a:t> </a:t>
            </a:r>
            <a:r>
              <a:rPr lang="en-US" sz="2400" b="1" smtClean="0"/>
              <a:t>података</a:t>
            </a:r>
            <a:r>
              <a:rPr lang="sr-Latn-CS" sz="2400" b="1" smtClean="0"/>
              <a:t>, </a:t>
            </a:r>
            <a:r>
              <a:rPr lang="en-US" sz="2400" b="1" smtClean="0"/>
              <a:t>ради</a:t>
            </a:r>
            <a:r>
              <a:rPr lang="sr-Latn-CS" sz="2400" b="1" smtClean="0"/>
              <a:t> </a:t>
            </a:r>
            <a:r>
              <a:rPr lang="en-US" sz="2400" b="1" smtClean="0"/>
              <a:t>утврђивања сестринске</a:t>
            </a:r>
            <a:r>
              <a:rPr lang="sr-Latn-CS" sz="2400" b="1" smtClean="0"/>
              <a:t> </a:t>
            </a:r>
            <a:r>
              <a:rPr lang="en-US" sz="2400" b="1" smtClean="0"/>
              <a:t>дијагнозе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планирања</a:t>
            </a:r>
            <a:r>
              <a:rPr lang="sr-Latn-CS" sz="2400" b="1" smtClean="0"/>
              <a:t> </a:t>
            </a:r>
            <a:r>
              <a:rPr lang="en-US" sz="2400" b="1" smtClean="0"/>
              <a:t>здравствене неге</a:t>
            </a:r>
            <a:r>
              <a:rPr lang="sr-Latn-CS" sz="2400" b="1" smtClean="0"/>
              <a:t>.</a:t>
            </a:r>
          </a:p>
          <a:p>
            <a:pPr eaLnBrk="1" hangingPunct="1"/>
            <a:r>
              <a:rPr lang="en-US" sz="2400" b="1" smtClean="0"/>
              <a:t>Из</a:t>
            </a:r>
            <a:r>
              <a:rPr lang="sr-Latn-CS" sz="2400" b="1" smtClean="0"/>
              <a:t> </a:t>
            </a:r>
            <a:r>
              <a:rPr lang="en-US" sz="2400" b="1" smtClean="0"/>
              <a:t>прикупљених</a:t>
            </a:r>
            <a:r>
              <a:rPr lang="sr-Latn-CS" sz="2400" b="1" smtClean="0"/>
              <a:t> </a:t>
            </a:r>
            <a:r>
              <a:rPr lang="en-US" sz="2400" b="1" smtClean="0"/>
              <a:t>података</a:t>
            </a:r>
            <a:r>
              <a:rPr lang="sr-Latn-CS" sz="2400" b="1" smtClean="0"/>
              <a:t> </a:t>
            </a:r>
            <a:r>
              <a:rPr lang="en-US" sz="2400" b="1" smtClean="0"/>
              <a:t>сестра</a:t>
            </a:r>
            <a:r>
              <a:rPr lang="sr-Latn-CS" sz="2400" b="1" smtClean="0"/>
              <a:t> </a:t>
            </a:r>
            <a:r>
              <a:rPr lang="en-US" sz="2400" b="1" smtClean="0"/>
              <a:t>идентификује проблеме</a:t>
            </a:r>
            <a:r>
              <a:rPr lang="sr-Latn-CS" sz="2400" b="1" smtClean="0"/>
              <a:t>, </a:t>
            </a:r>
            <a:r>
              <a:rPr lang="en-US" sz="2400" b="1" smtClean="0"/>
              <a:t>класификује</a:t>
            </a:r>
            <a:r>
              <a:rPr lang="sr-Latn-CS" sz="2400" b="1" smtClean="0"/>
              <a:t> </a:t>
            </a:r>
            <a:r>
              <a:rPr lang="en-US" sz="2400" b="1" smtClean="0"/>
              <a:t>их</a:t>
            </a:r>
            <a:r>
              <a:rPr lang="sr-Latn-CS" sz="2400" b="1" smtClean="0"/>
              <a:t> </a:t>
            </a:r>
            <a:r>
              <a:rPr lang="en-US" sz="2400" b="1" smtClean="0"/>
              <a:t>према</a:t>
            </a:r>
            <a:r>
              <a:rPr lang="sr-Latn-CS" sz="2400" b="1" smtClean="0"/>
              <a:t> </a:t>
            </a:r>
            <a:r>
              <a:rPr lang="en-US" sz="2400" b="1" smtClean="0"/>
              <a:t>приоритету</a:t>
            </a:r>
            <a:r>
              <a:rPr lang="sr-Latn-CS" sz="2400" b="1" smtClean="0"/>
              <a:t> </a:t>
            </a:r>
            <a:r>
              <a:rPr lang="en-US" sz="2400" b="1" smtClean="0"/>
              <a:t>и уноси</a:t>
            </a:r>
            <a:r>
              <a:rPr lang="sr-Latn-CS" sz="2400" b="1" smtClean="0"/>
              <a:t> </a:t>
            </a:r>
            <a:r>
              <a:rPr lang="en-US" sz="2400" b="1" smtClean="0"/>
              <a:t>у</a:t>
            </a:r>
            <a:r>
              <a:rPr lang="sr-Latn-CS" sz="2400" b="1" smtClean="0"/>
              <a:t> </a:t>
            </a:r>
            <a:r>
              <a:rPr lang="en-US" sz="2400" b="1" smtClean="0"/>
              <a:t>план</a:t>
            </a:r>
            <a:r>
              <a:rPr lang="sr-Latn-CS" sz="2400" b="1" smtClean="0"/>
              <a:t> </a:t>
            </a:r>
            <a:r>
              <a:rPr lang="en-US" sz="2400" b="1" smtClean="0"/>
              <a:t>здравствене</a:t>
            </a:r>
            <a:r>
              <a:rPr lang="sr-Latn-CS" sz="2400" b="1" smtClean="0"/>
              <a:t> </a:t>
            </a:r>
            <a:r>
              <a:rPr lang="en-US" sz="2400" b="1" smtClean="0"/>
              <a:t>неге</a:t>
            </a:r>
            <a:r>
              <a:rPr lang="sr-Latn-CS" sz="2400" b="1" smtClean="0"/>
              <a:t>.</a:t>
            </a:r>
          </a:p>
          <a:p>
            <a:pPr eaLnBrk="1" hangingPunct="1"/>
            <a:endParaRPr lang="sr-Latn-CS" sz="2400" b="1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620713"/>
            <a:ext cx="8893175" cy="60864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Планирање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здравствене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неге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фаза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процеса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која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 природним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редоследом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наставља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после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изведених закључка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 проблемима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корисника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односно реаговањима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проблеме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исказаним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 сестринским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дијагнозама</a:t>
            </a:r>
            <a:r>
              <a:rPr lang="sr-Latn-CS" sz="2800" smtClean="0">
                <a:solidFill>
                  <a:schemeClr val="tx2"/>
                </a:solidFill>
              </a:rPr>
              <a:t>.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тој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фази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медицинска сестра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још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једном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анализира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утврђене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потребе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 негом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оквиру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његовог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целокупног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третмана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 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основу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сестринских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дијагноза,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одабере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стратегију за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самосталне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сестринске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активности</a:t>
            </a:r>
            <a:r>
              <a:rPr lang="sr-Latn-CS" sz="2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endParaRPr lang="sr-Latn-CS" sz="2800" smtClean="0">
              <a:solidFill>
                <a:schemeClr val="tx2"/>
              </a:solidFill>
            </a:endParaRPr>
          </a:p>
        </p:txBody>
      </p:sp>
      <p:pic>
        <p:nvPicPr>
          <p:cNvPr id="38915" name="Picture 2" descr="C:\Users\Mirjana Petrovic\Desktop\unnamed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437063"/>
            <a:ext cx="3525838" cy="221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333375"/>
            <a:ext cx="8748712" cy="5649913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sz="3200" b="1" smtClean="0">
                <a:solidFill>
                  <a:schemeClr val="tx2"/>
                </a:solidFill>
              </a:rPr>
              <a:t>Планирање</a:t>
            </a:r>
            <a:r>
              <a:rPr lang="sr-Latn-CS" sz="3200" b="1" smtClean="0">
                <a:solidFill>
                  <a:schemeClr val="tx2"/>
                </a:solidFill>
              </a:rPr>
              <a:t> </a:t>
            </a:r>
            <a:r>
              <a:rPr lang="en-US" sz="3200" b="1" smtClean="0">
                <a:solidFill>
                  <a:schemeClr val="tx2"/>
                </a:solidFill>
              </a:rPr>
              <a:t>здравствене</a:t>
            </a:r>
            <a:r>
              <a:rPr lang="sr-Latn-CS" sz="3200" b="1" smtClean="0">
                <a:solidFill>
                  <a:schemeClr val="tx2"/>
                </a:solidFill>
              </a:rPr>
              <a:t> </a:t>
            </a:r>
            <a:r>
              <a:rPr lang="en-US" sz="3200" b="1" smtClean="0">
                <a:solidFill>
                  <a:schemeClr val="tx2"/>
                </a:solidFill>
              </a:rPr>
              <a:t>неге</a:t>
            </a:r>
            <a:r>
              <a:rPr lang="sr-Latn-CS" sz="3200" b="1" smtClean="0">
                <a:solidFill>
                  <a:schemeClr val="tx2"/>
                </a:solidFill>
              </a:rPr>
              <a:t> </a:t>
            </a:r>
            <a:r>
              <a:rPr lang="en-US" sz="3200" b="1" smtClean="0">
                <a:solidFill>
                  <a:schemeClr val="tx2"/>
                </a:solidFill>
              </a:rPr>
              <a:t>има</a:t>
            </a:r>
            <a:r>
              <a:rPr lang="sr-Latn-CS" sz="3200" b="1" smtClean="0">
                <a:solidFill>
                  <a:schemeClr val="tx2"/>
                </a:solidFill>
              </a:rPr>
              <a:t> </a:t>
            </a:r>
            <a:r>
              <a:rPr lang="en-US" sz="3200" b="1" smtClean="0">
                <a:solidFill>
                  <a:schemeClr val="tx2"/>
                </a:solidFill>
              </a:rPr>
              <a:t>неколико</a:t>
            </a:r>
            <a:r>
              <a:rPr lang="sr-Latn-CS" sz="3200" b="1" smtClean="0">
                <a:solidFill>
                  <a:schemeClr val="tx2"/>
                </a:solidFill>
              </a:rPr>
              <a:t> </a:t>
            </a:r>
            <a:r>
              <a:rPr lang="en-US" sz="3200" b="1" smtClean="0">
                <a:solidFill>
                  <a:schemeClr val="tx2"/>
                </a:solidFill>
              </a:rPr>
              <a:t>секвенци</a:t>
            </a:r>
            <a:r>
              <a:rPr lang="sr-Latn-CS" sz="3200" b="1" smtClean="0">
                <a:solidFill>
                  <a:schemeClr val="tx2"/>
                </a:solidFill>
              </a:rPr>
              <a:t>:</a:t>
            </a:r>
            <a:endParaRPr lang="en-US" sz="3200" b="1" smtClean="0">
              <a:solidFill>
                <a:schemeClr val="tx2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sr-Latn-CS" sz="280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>Издвајање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приоритета</a:t>
            </a:r>
            <a:endParaRPr lang="sr-Latn-CS" sz="280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>Постављање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циљева</a:t>
            </a:r>
            <a:endParaRPr lang="sr-Latn-CS" sz="280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>Разматрање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могућих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стратешких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приступа</a:t>
            </a:r>
            <a:endParaRPr lang="sr-Latn-CS" sz="280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>Преузимање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лекарских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налога</a:t>
            </a:r>
            <a:endParaRPr lang="sr-Latn-CS" sz="280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>Избор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формулисање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одговарајућих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сестринских налога</a:t>
            </a:r>
            <a:endParaRPr lang="sr-Latn-CS" sz="280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>Документовање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планираних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активности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службе здравствене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неге</a:t>
            </a:r>
            <a:r>
              <a:rPr lang="sr-Latn-CS" sz="2800" smtClean="0">
                <a:solidFill>
                  <a:schemeClr val="tx2"/>
                </a:solidFill>
              </a:rPr>
              <a:t> (</a:t>
            </a:r>
            <a:r>
              <a:rPr lang="en-US" sz="2800" smtClean="0">
                <a:solidFill>
                  <a:schemeClr val="tx2"/>
                </a:solidFill>
              </a:rPr>
              <a:t>самосталне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зависне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 међузависне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сестринске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функције</a:t>
            </a:r>
            <a:r>
              <a:rPr lang="sr-Latn-CS" sz="2800" smtClean="0">
                <a:solidFill>
                  <a:schemeClr val="tx2"/>
                </a:solidFill>
              </a:rPr>
              <a:t>)</a:t>
            </a:r>
          </a:p>
          <a:p>
            <a:pPr eaLnBrk="1" hangingPunct="1"/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5175"/>
            <a:ext cx="9144000" cy="55054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Реализација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плана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здравствене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неге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обухвата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бројне</a:t>
            </a:r>
            <a:endParaRPr lang="sr-Latn-CS" sz="2400" b="1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сестринске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активности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као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што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су</a:t>
            </a:r>
            <a:r>
              <a:rPr lang="sr-Latn-CS" sz="2400" b="1" smtClean="0">
                <a:solidFill>
                  <a:schemeClr val="tx2"/>
                </a:solidFill>
              </a:rPr>
              <a:t>:</a:t>
            </a:r>
            <a:endParaRPr lang="en-US" sz="24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Непосредно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пружање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физичке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неге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циљу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очувања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r>
              <a:rPr lang="en-US" sz="2400" smtClean="0">
                <a:solidFill>
                  <a:schemeClr val="tx2"/>
                </a:solidFill>
              </a:rPr>
              <a:t> унапређивања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рестаурације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здравља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болесника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Подучавање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болесника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његове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породице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са намером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оквирима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њихове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моћи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оспособе 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преузимање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самонеге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Здравствено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васпитање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циљу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саветовања болесника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породице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сачувају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здрав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начин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живота, или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га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мењају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прилагођавају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измењеној ситуацији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када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то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потребно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Праћење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процена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знакова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симптома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других појава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ради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благовременог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откривања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 превенирања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потенцијалних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проблема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Извођење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дијагностичко</a:t>
            </a:r>
            <a:r>
              <a:rPr lang="sr-Latn-CS" sz="2400" smtClean="0">
                <a:solidFill>
                  <a:schemeClr val="tx2"/>
                </a:solidFill>
              </a:rPr>
              <a:t>-</a:t>
            </a:r>
            <a:r>
              <a:rPr lang="en-US" sz="2400" smtClean="0">
                <a:solidFill>
                  <a:schemeClr val="tx2"/>
                </a:solidFill>
              </a:rPr>
              <a:t>терапеутских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интервенција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sr-Latn-CS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5175"/>
            <a:ext cx="9144000" cy="54340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Медицинска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сестра</a:t>
            </a:r>
            <a:r>
              <a:rPr lang="sr-Latn-CS" sz="2400" b="1" smtClean="0">
                <a:solidFill>
                  <a:schemeClr val="tx2"/>
                </a:solidFill>
              </a:rPr>
              <a:t>, </a:t>
            </a:r>
            <a:r>
              <a:rPr lang="en-US" sz="2400" b="1" smtClean="0">
                <a:solidFill>
                  <a:schemeClr val="tx2"/>
                </a:solidFill>
              </a:rPr>
              <a:t>кроз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све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своје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активности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треба интензивно, свесно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да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подржава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снаге болесника</a:t>
            </a:r>
            <a:r>
              <a:rPr lang="sr-Latn-CS" sz="2400" b="1" smtClean="0">
                <a:solidFill>
                  <a:schemeClr val="tx2"/>
                </a:solidFill>
              </a:rPr>
              <a:t>/</a:t>
            </a:r>
            <a:r>
              <a:rPr lang="en-US" sz="2400" b="1" smtClean="0">
                <a:solidFill>
                  <a:schemeClr val="tx2"/>
                </a:solidFill>
              </a:rPr>
              <a:t>корисника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циљем</a:t>
            </a:r>
            <a:r>
              <a:rPr lang="sr-Latn-CS" sz="2400" b="1" smtClean="0">
                <a:solidFill>
                  <a:schemeClr val="tx2"/>
                </a:solidFill>
              </a:rPr>
              <a:t>:</a:t>
            </a:r>
            <a:endParaRPr lang="en-US" sz="24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јача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његов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увид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сопствене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могућности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 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покреће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помогне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болеснику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он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сагледа, прихвати помоћ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подршку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која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долази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од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породице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пријатеља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r>
              <a:rPr lang="en-US" sz="2400" smtClean="0">
                <a:solidFill>
                  <a:schemeClr val="tx2"/>
                </a:solidFill>
              </a:rPr>
              <a:t> са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радног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места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из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друштвене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заједнице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помогне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болеснику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коришћењем постојећих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ресурса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обезбеди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најбоља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могућа нега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достојанствен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продуктиван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живот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подржава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самопоштовање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развија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оптимизам болесника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према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будућности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sr-Latn-CS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33375"/>
            <a:ext cx="9144000" cy="540067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Евалуација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као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део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процеса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посебна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интервенција</a:t>
            </a:r>
            <a:endParaRPr lang="sr-Latn-CS" sz="2800" b="1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у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здравственој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нези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има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циљ</a:t>
            </a:r>
            <a:r>
              <a:rPr lang="sr-Latn-CS" sz="2800" b="1" smtClean="0">
                <a:solidFill>
                  <a:schemeClr val="tx2"/>
                </a:solidFill>
              </a:rPr>
              <a:t>:</a:t>
            </a:r>
            <a:endParaRPr lang="en-US" sz="2800" b="1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утврди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прогрес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постизању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циљева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предвиђених планом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неге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односно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утврди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колико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је сестринска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служба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постигла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задовољавању болесникових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негом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утврди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ефикасност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сестринског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рада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чиниоце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који су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утицали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позитивном, негативном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стилу</a:t>
            </a:r>
            <a:r>
              <a:rPr lang="sr-Latn-CS" sz="2400" smtClean="0">
                <a:solidFill>
                  <a:schemeClr val="tx2"/>
                </a:solidFill>
              </a:rPr>
              <a:t>) </a:t>
            </a:r>
            <a:r>
              <a:rPr lang="en-US" sz="2400" smtClean="0">
                <a:solidFill>
                  <a:schemeClr val="tx2"/>
                </a:solidFill>
              </a:rPr>
              <a:t>на успешност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неге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утврди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колики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допринос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здравствене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неге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 целокупном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третману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болесника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утврди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колико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успешно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обављене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етапе процеса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здравствене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неге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ствара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корпус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специфичних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сестринских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знања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која доприносе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развоју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теорије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праксе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сестринства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као посебне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науке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sr-Latn-CS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484313"/>
            <a:ext cx="9144000" cy="5576887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sz="3600" b="1" smtClean="0">
                <a:solidFill>
                  <a:schemeClr val="tx2"/>
                </a:solidFill>
              </a:rPr>
              <a:t>Фазе</a:t>
            </a:r>
            <a:r>
              <a:rPr lang="sr-Latn-CS" sz="3600" b="1" smtClean="0">
                <a:solidFill>
                  <a:schemeClr val="tx2"/>
                </a:solidFill>
              </a:rPr>
              <a:t> </a:t>
            </a:r>
            <a:r>
              <a:rPr lang="en-US" sz="3600" b="1" smtClean="0">
                <a:solidFill>
                  <a:schemeClr val="tx2"/>
                </a:solidFill>
              </a:rPr>
              <a:t>процеса</a:t>
            </a:r>
            <a:r>
              <a:rPr lang="sr-Latn-CS" sz="3600" b="1" smtClean="0">
                <a:solidFill>
                  <a:schemeClr val="tx2"/>
                </a:solidFill>
              </a:rPr>
              <a:t> </a:t>
            </a:r>
            <a:r>
              <a:rPr lang="en-US" sz="3600" b="1" smtClean="0">
                <a:solidFill>
                  <a:schemeClr val="tx2"/>
                </a:solidFill>
              </a:rPr>
              <a:t>здравствене неге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b="1" smtClean="0">
              <a:solidFill>
                <a:schemeClr val="tx2"/>
              </a:solidFill>
            </a:endParaRP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Процена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психофизичког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стања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болесника </a:t>
            </a:r>
            <a:r>
              <a:rPr lang="sr-Latn-CS" smtClean="0">
                <a:solidFill>
                  <a:schemeClr val="tx2"/>
                </a:solidFill>
              </a:rPr>
              <a:t>(</a:t>
            </a:r>
            <a:r>
              <a:rPr lang="en-US" smtClean="0">
                <a:solidFill>
                  <a:schemeClr val="tx2"/>
                </a:solidFill>
              </a:rPr>
              <a:t>утврђивање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негом</a:t>
            </a:r>
            <a:r>
              <a:rPr lang="sr-Latn-CS" smtClean="0">
                <a:solidFill>
                  <a:schemeClr val="tx2"/>
                </a:solidFill>
              </a:rPr>
              <a:t>)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Сестринска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дијагноза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колаборативни проблем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Циљеви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програм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неге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План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неге</a:t>
            </a:r>
            <a:r>
              <a:rPr lang="sr-Latn-CS" smtClean="0">
                <a:solidFill>
                  <a:schemeClr val="tx2"/>
                </a:solidFill>
              </a:rPr>
              <a:t> (</a:t>
            </a:r>
            <a:r>
              <a:rPr lang="en-US" smtClean="0">
                <a:solidFill>
                  <a:schemeClr val="tx2"/>
                </a:solidFill>
              </a:rPr>
              <a:t>реализација</a:t>
            </a:r>
            <a:r>
              <a:rPr lang="sr-Latn-CS" smtClean="0">
                <a:solidFill>
                  <a:schemeClr val="tx2"/>
                </a:solidFill>
              </a:rPr>
              <a:t>)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Евалуација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/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981075"/>
            <a:ext cx="8604250" cy="55768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b="1" smtClean="0"/>
              <a:t>  </a:t>
            </a:r>
            <a:r>
              <a:rPr lang="en-US" sz="2400" b="1" smtClean="0">
                <a:solidFill>
                  <a:schemeClr val="tx2"/>
                </a:solidFill>
              </a:rPr>
              <a:t>УТВРЂИВАЊЕ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ПОТРЕБА ЗА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НЕГОМ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sz="28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400" smtClean="0">
                <a:solidFill>
                  <a:schemeClr val="tx2"/>
                </a:solidFill>
              </a:rPr>
              <a:t>Потребе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одређена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стања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организма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или социјалне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ситуације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која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постоје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независно од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свести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људи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која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налазе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стању нарушене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биолошке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психичке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социјалне равнотеже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400" b="1" smtClean="0">
                <a:solidFill>
                  <a:schemeClr val="tx2"/>
                </a:solidFill>
              </a:rPr>
              <a:t>Неговање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обухвата</a:t>
            </a:r>
            <a:r>
              <a:rPr lang="sr-Latn-CS" sz="2400" b="1" smtClean="0">
                <a:solidFill>
                  <a:schemeClr val="tx2"/>
                </a:solidFill>
              </a:rPr>
              <a:t>:</a:t>
            </a:r>
            <a:endParaRPr lang="en-US" sz="24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Сагледавање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корисника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болесника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  <a:r>
              <a:rPr lang="en-US" sz="2400" smtClean="0">
                <a:solidFill>
                  <a:schemeClr val="tx2"/>
                </a:solidFill>
              </a:rPr>
              <a:t> 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негом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Изналажење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одговарајућих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начина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 помогне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задовољавању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потреба</a:t>
            </a:r>
            <a:endParaRPr lang="sr-Latn-CS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620713"/>
            <a:ext cx="8229600" cy="5294312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Утврђивање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потреба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за негом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sr-Latn-CS" sz="3600" b="1" smtClean="0">
              <a:solidFill>
                <a:schemeClr val="tx2"/>
              </a:solidFill>
            </a:endParaRP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Потребе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негом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утврђују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основу процене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здравља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здравственог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стања 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en-US" smtClean="0">
                <a:solidFill>
                  <a:schemeClr val="tx2"/>
                </a:solidFill>
              </a:rPr>
              <a:t>	</a:t>
            </a:r>
            <a:r>
              <a:rPr lang="sr-Latn-CS" smtClean="0">
                <a:solidFill>
                  <a:schemeClr val="tx2"/>
                </a:solidFill>
              </a:rPr>
              <a:t>(</a:t>
            </a:r>
            <a:r>
              <a:rPr lang="en-US" smtClean="0">
                <a:solidFill>
                  <a:schemeClr val="tx2"/>
                </a:solidFill>
              </a:rPr>
              <a:t>на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основу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сагледавања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физичког</a:t>
            </a:r>
            <a:r>
              <a:rPr lang="sr-Latn-CS" smtClean="0">
                <a:solidFill>
                  <a:schemeClr val="tx2"/>
                </a:solidFill>
              </a:rPr>
              <a:t>,</a:t>
            </a:r>
            <a:r>
              <a:rPr lang="en-US" smtClean="0">
                <a:solidFill>
                  <a:schemeClr val="tx2"/>
                </a:solidFill>
              </a:rPr>
              <a:t> психичког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социјалног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стања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појединца</a:t>
            </a:r>
            <a:r>
              <a:rPr lang="sr-Latn-CS" smtClean="0">
                <a:solidFill>
                  <a:schemeClr val="tx2"/>
                </a:solidFill>
              </a:rPr>
              <a:t>,</a:t>
            </a:r>
            <a:r>
              <a:rPr lang="en-US" smtClean="0">
                <a:solidFill>
                  <a:schemeClr val="tx2"/>
                </a:solidFill>
              </a:rPr>
              <a:t> групе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заједнице</a:t>
            </a:r>
            <a:r>
              <a:rPr lang="sr-Latn-CS" smtClean="0">
                <a:solidFill>
                  <a:schemeClr val="tx2"/>
                </a:solidFill>
              </a:rPr>
              <a:t>)</a:t>
            </a:r>
            <a:r>
              <a:rPr lang="en-US" smtClean="0">
                <a:solidFill>
                  <a:schemeClr val="tx2"/>
                </a:solidFill>
              </a:rPr>
              <a:t>.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/>
            <a:endParaRPr lang="sr-Latn-CS" smtClean="0">
              <a:solidFill>
                <a:schemeClr val="tx2"/>
              </a:solidFill>
            </a:endParaRPr>
          </a:p>
        </p:txBody>
      </p:sp>
      <p:pic>
        <p:nvPicPr>
          <p:cNvPr id="46083" name="Picture 2" descr="C:\Users\Mirjana Petrovic\Desktop\szzos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005263"/>
            <a:ext cx="3419475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125538"/>
            <a:ext cx="9144000" cy="557530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КЛАСИФИКАЦИЈА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ПОТРЕБА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sz="2800" b="1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>Према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улози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имају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човековом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животу</a:t>
            </a:r>
            <a:r>
              <a:rPr lang="sr-Latn-CS" sz="2800" smtClean="0">
                <a:solidFill>
                  <a:schemeClr val="tx2"/>
                </a:solidFill>
              </a:rPr>
              <a:t>:</a:t>
            </a:r>
            <a:r>
              <a:rPr lang="en-US" sz="2800" smtClean="0">
                <a:solidFill>
                  <a:schemeClr val="tx2"/>
                </a:solidFill>
              </a:rPr>
              <a:t> примарне</a:t>
            </a:r>
            <a:r>
              <a:rPr lang="sr-Latn-CS" sz="2800" smtClean="0">
                <a:solidFill>
                  <a:schemeClr val="tx2"/>
                </a:solidFill>
              </a:rPr>
              <a:t> - </a:t>
            </a:r>
            <a:r>
              <a:rPr lang="en-US" sz="2800" smtClean="0">
                <a:solidFill>
                  <a:schemeClr val="tx2"/>
                </a:solidFill>
              </a:rPr>
              <a:t>секундарне</a:t>
            </a:r>
            <a:endParaRPr lang="sr-Latn-CS" sz="280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>Према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постанку</a:t>
            </a:r>
            <a:r>
              <a:rPr lang="sr-Latn-CS" sz="2800" smtClean="0">
                <a:solidFill>
                  <a:schemeClr val="tx2"/>
                </a:solidFill>
              </a:rPr>
              <a:t>:</a:t>
            </a:r>
            <a:r>
              <a:rPr lang="en-US" sz="2800" smtClean="0">
                <a:solidFill>
                  <a:schemeClr val="tx2"/>
                </a:solidFill>
              </a:rPr>
              <a:t> наслеђене</a:t>
            </a:r>
            <a:r>
              <a:rPr lang="sr-Latn-CS" sz="2800" smtClean="0">
                <a:solidFill>
                  <a:schemeClr val="tx2"/>
                </a:solidFill>
              </a:rPr>
              <a:t> - </a:t>
            </a:r>
            <a:r>
              <a:rPr lang="en-US" sz="2800" smtClean="0">
                <a:solidFill>
                  <a:schemeClr val="tx2"/>
                </a:solidFill>
              </a:rPr>
              <a:t>стечене</a:t>
            </a:r>
            <a:endParaRPr lang="sr-Latn-CS" sz="280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>Према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подручју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човековог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живота</a:t>
            </a:r>
            <a:r>
              <a:rPr lang="sr-Latn-CS" sz="2800" smtClean="0">
                <a:solidFill>
                  <a:schemeClr val="tx2"/>
                </a:solidFill>
              </a:rPr>
              <a:t>:</a:t>
            </a:r>
            <a:r>
              <a:rPr lang="en-US" sz="2800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	биолошке</a:t>
            </a:r>
            <a:r>
              <a:rPr lang="sr-Latn-CS" sz="2800" smtClean="0">
                <a:solidFill>
                  <a:schemeClr val="tx2"/>
                </a:solidFill>
              </a:rPr>
              <a:t> - </a:t>
            </a:r>
            <a:r>
              <a:rPr lang="en-US" sz="2800" smtClean="0">
                <a:solidFill>
                  <a:schemeClr val="tx2"/>
                </a:solidFill>
              </a:rPr>
              <a:t>социјалне</a:t>
            </a:r>
            <a:endParaRPr lang="sr-Latn-CS" sz="280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>Према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распрострањености</a:t>
            </a:r>
            <a:r>
              <a:rPr lang="sr-Latn-CS" sz="2800" smtClean="0">
                <a:solidFill>
                  <a:schemeClr val="tx2"/>
                </a:solidFill>
              </a:rPr>
              <a:t>:</a:t>
            </a:r>
            <a:r>
              <a:rPr lang="en-US" sz="2800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	индивидуалне</a:t>
            </a:r>
            <a:r>
              <a:rPr lang="sr-Latn-CS" sz="2800" smtClean="0">
                <a:solidFill>
                  <a:schemeClr val="tx2"/>
                </a:solidFill>
              </a:rPr>
              <a:t> - </a:t>
            </a:r>
            <a:r>
              <a:rPr lang="en-US" sz="2800" smtClean="0">
                <a:solidFill>
                  <a:schemeClr val="tx2"/>
                </a:solidFill>
              </a:rPr>
              <a:t>регионалне</a:t>
            </a:r>
            <a:r>
              <a:rPr lang="sr-Latn-CS" sz="2800" smtClean="0">
                <a:solidFill>
                  <a:schemeClr val="tx2"/>
                </a:solidFill>
              </a:rPr>
              <a:t> - </a:t>
            </a:r>
            <a:r>
              <a:rPr lang="en-US" sz="2800" smtClean="0">
                <a:solidFill>
                  <a:schemeClr val="tx2"/>
                </a:solidFill>
              </a:rPr>
              <a:t>универзалне</a:t>
            </a:r>
            <a:endParaRPr lang="sr-Latn-CS" sz="2800" smtClean="0">
              <a:solidFill>
                <a:schemeClr val="tx2"/>
              </a:solidFill>
            </a:endParaRPr>
          </a:p>
          <a:p>
            <a:pPr eaLnBrk="1" hangingPunct="1"/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476250"/>
            <a:ext cx="8675688" cy="5360988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ПРИМАРНЕ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ПОТРЕБЕ</a:t>
            </a: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sz="2400" b="1" smtClean="0">
              <a:solidFill>
                <a:schemeClr val="tx2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Примарне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биолошке</a:t>
            </a:r>
            <a:endParaRPr lang="sr-Latn-CS" sz="2400" b="1" smtClean="0">
              <a:solidFill>
                <a:schemeClr val="tx2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Примарне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социјалне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400" b="1" smtClean="0">
                <a:solidFill>
                  <a:schemeClr val="tx2"/>
                </a:solidFill>
              </a:rPr>
              <a:t> Примарне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билошке</a:t>
            </a:r>
            <a:r>
              <a:rPr lang="sr-Latn-CS" sz="2400" b="1" smtClean="0">
                <a:solidFill>
                  <a:schemeClr val="tx2"/>
                </a:solidFill>
              </a:rPr>
              <a:t>:</a:t>
            </a:r>
            <a:endParaRPr lang="en-US" sz="24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sr-Latn-CS" sz="24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материјама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храна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вода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кисеоник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елиминацијом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мокраћа, столица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очувањем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психофизичког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интегритета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спавањем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одмором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сексуалним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задовољавањем повезана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репродукцијом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одржавањем човека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као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биолошке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врсте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endParaRPr lang="sr-Latn-CS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675687" cy="57213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 smtClean="0"/>
              <a:t> ЗНАЧАЈ</a:t>
            </a:r>
            <a:r>
              <a:rPr lang="sr-Latn-CS" b="1" smtClean="0"/>
              <a:t> </a:t>
            </a:r>
            <a:r>
              <a:rPr lang="en-US" b="1" smtClean="0"/>
              <a:t>ВОЂЕЊА ДОКУМЕНТАЦИЈЕ</a:t>
            </a:r>
          </a:p>
          <a:p>
            <a:pPr eaLnBrk="1" hangingPunct="1">
              <a:buFontTx/>
              <a:buNone/>
            </a:pPr>
            <a:endParaRPr lang="sr-Latn-CS" b="1" smtClean="0"/>
          </a:p>
          <a:p>
            <a:pPr eaLnBrk="1" hangingPunct="1"/>
            <a:r>
              <a:rPr lang="en-US" b="1" smtClean="0"/>
              <a:t>Сваки</a:t>
            </a:r>
            <a:r>
              <a:rPr lang="sr-Latn-CS" b="1" smtClean="0"/>
              <a:t> </a:t>
            </a:r>
            <a:r>
              <a:rPr lang="en-US" b="1" smtClean="0"/>
              <a:t>систематски</a:t>
            </a:r>
            <a:r>
              <a:rPr lang="sr-Latn-CS" b="1" smtClean="0"/>
              <a:t> </a:t>
            </a:r>
            <a:r>
              <a:rPr lang="en-US" b="1" smtClean="0"/>
              <a:t>рад</a:t>
            </a:r>
            <a:r>
              <a:rPr lang="sr-Latn-CS" b="1" smtClean="0"/>
              <a:t> </a:t>
            </a:r>
            <a:r>
              <a:rPr lang="en-US" b="1" smtClean="0"/>
              <a:t>заснива</a:t>
            </a:r>
            <a:r>
              <a:rPr lang="sr-Latn-CS" b="1" smtClean="0"/>
              <a:t> </a:t>
            </a:r>
            <a:r>
              <a:rPr lang="en-US" b="1" smtClean="0"/>
              <a:t>се</a:t>
            </a:r>
            <a:r>
              <a:rPr lang="sr-Latn-CS" b="1" smtClean="0"/>
              <a:t> </a:t>
            </a:r>
            <a:r>
              <a:rPr lang="en-US" b="1" smtClean="0"/>
              <a:t>на адекватно</a:t>
            </a:r>
            <a:r>
              <a:rPr lang="sr-Latn-CS" b="1" smtClean="0"/>
              <a:t> </a:t>
            </a:r>
            <a:r>
              <a:rPr lang="en-US" b="1" smtClean="0"/>
              <a:t>формулисаној</a:t>
            </a:r>
            <a:r>
              <a:rPr lang="sr-Latn-CS" b="1" smtClean="0"/>
              <a:t> </a:t>
            </a:r>
            <a:r>
              <a:rPr lang="en-US" b="1" smtClean="0"/>
              <a:t>и</a:t>
            </a:r>
            <a:r>
              <a:rPr lang="sr-Latn-CS" b="1" smtClean="0"/>
              <a:t> </a:t>
            </a:r>
            <a:r>
              <a:rPr lang="en-US" b="1" smtClean="0"/>
              <a:t>квалитетној документацији</a:t>
            </a:r>
            <a:r>
              <a:rPr lang="sr-Latn-CS" b="1" smtClean="0"/>
              <a:t>.</a:t>
            </a:r>
          </a:p>
          <a:p>
            <a:pPr eaLnBrk="1" hangingPunct="1"/>
            <a:r>
              <a:rPr lang="en-US" b="1" smtClean="0"/>
              <a:t>То</a:t>
            </a:r>
            <a:r>
              <a:rPr lang="sr-Latn-CS" b="1" smtClean="0"/>
              <a:t> </a:t>
            </a:r>
            <a:r>
              <a:rPr lang="en-US" b="1" smtClean="0"/>
              <a:t>се</a:t>
            </a:r>
            <a:r>
              <a:rPr lang="sr-Latn-CS" b="1" smtClean="0"/>
              <a:t> </a:t>
            </a:r>
            <a:r>
              <a:rPr lang="en-US" b="1" smtClean="0"/>
              <a:t>односи</a:t>
            </a:r>
            <a:r>
              <a:rPr lang="sr-Latn-CS" b="1" smtClean="0"/>
              <a:t> </a:t>
            </a:r>
            <a:r>
              <a:rPr lang="en-US" b="1" smtClean="0"/>
              <a:t>на</a:t>
            </a:r>
            <a:r>
              <a:rPr lang="sr-Latn-CS" b="1" smtClean="0"/>
              <a:t> </a:t>
            </a:r>
            <a:r>
              <a:rPr lang="en-US" b="1" smtClean="0"/>
              <a:t>процес</a:t>
            </a:r>
            <a:r>
              <a:rPr lang="sr-Latn-CS" b="1" smtClean="0"/>
              <a:t> </a:t>
            </a:r>
            <a:r>
              <a:rPr lang="en-US" b="1" smtClean="0"/>
              <a:t>здравствене неге</a:t>
            </a:r>
            <a:r>
              <a:rPr lang="sr-Latn-CS" b="1" smtClean="0"/>
              <a:t>, </a:t>
            </a:r>
            <a:r>
              <a:rPr lang="en-US" b="1" smtClean="0"/>
              <a:t>јер</a:t>
            </a:r>
            <a:r>
              <a:rPr lang="sr-Latn-CS" b="1" smtClean="0"/>
              <a:t> </a:t>
            </a:r>
            <a:r>
              <a:rPr lang="en-US" b="1" smtClean="0"/>
              <a:t>ако</a:t>
            </a:r>
            <a:r>
              <a:rPr lang="sr-Latn-CS" b="1" smtClean="0"/>
              <a:t> </a:t>
            </a:r>
            <a:r>
              <a:rPr lang="en-US" b="1" smtClean="0"/>
              <a:t>нешто</a:t>
            </a:r>
            <a:r>
              <a:rPr lang="sr-Latn-CS" b="1" smtClean="0"/>
              <a:t> </a:t>
            </a:r>
            <a:r>
              <a:rPr lang="en-US" b="1" smtClean="0"/>
              <a:t>није документовано</a:t>
            </a:r>
            <a:r>
              <a:rPr lang="sr-Latn-CS" b="1" smtClean="0"/>
              <a:t>, </a:t>
            </a:r>
            <a:r>
              <a:rPr lang="en-US" b="1" smtClean="0"/>
              <a:t>може</a:t>
            </a:r>
            <a:r>
              <a:rPr lang="sr-Latn-CS" b="1" smtClean="0"/>
              <a:t> </a:t>
            </a:r>
            <a:r>
              <a:rPr lang="en-US" b="1" smtClean="0"/>
              <a:t>се</a:t>
            </a:r>
            <a:r>
              <a:rPr lang="sr-Latn-CS" b="1" smtClean="0"/>
              <a:t> </a:t>
            </a:r>
            <a:r>
              <a:rPr lang="en-US" b="1" smtClean="0"/>
              <a:t>сматрати</a:t>
            </a:r>
            <a:r>
              <a:rPr lang="sr-Latn-CS" b="1" smtClean="0"/>
              <a:t> </a:t>
            </a:r>
            <a:r>
              <a:rPr lang="en-US" b="1" smtClean="0"/>
              <a:t>да није</a:t>
            </a:r>
            <a:r>
              <a:rPr lang="sr-Latn-CS" b="1" smtClean="0"/>
              <a:t> </a:t>
            </a:r>
            <a:r>
              <a:rPr lang="en-US" b="1" smtClean="0"/>
              <a:t>ни</a:t>
            </a:r>
            <a:r>
              <a:rPr lang="sr-Latn-CS" b="1" smtClean="0"/>
              <a:t> </a:t>
            </a:r>
            <a:r>
              <a:rPr lang="en-US" b="1" smtClean="0"/>
              <a:t>урађено</a:t>
            </a:r>
            <a:r>
              <a:rPr lang="sr-Latn-CS" b="1" smtClean="0"/>
              <a:t>.</a:t>
            </a:r>
          </a:p>
          <a:p>
            <a:pPr eaLnBrk="1" hangingPunct="1"/>
            <a:r>
              <a:rPr lang="en-US" b="1" smtClean="0"/>
              <a:t>Значајно</a:t>
            </a:r>
            <a:r>
              <a:rPr lang="sr-Latn-CS" b="1" smtClean="0"/>
              <a:t> </a:t>
            </a:r>
            <a:r>
              <a:rPr lang="en-US" b="1" smtClean="0"/>
              <a:t>и</a:t>
            </a:r>
            <a:r>
              <a:rPr lang="sr-Latn-CS" b="1" smtClean="0"/>
              <a:t> </a:t>
            </a:r>
            <a:r>
              <a:rPr lang="en-US" b="1" smtClean="0"/>
              <a:t>са</a:t>
            </a:r>
            <a:r>
              <a:rPr lang="sr-Latn-CS" b="1" smtClean="0"/>
              <a:t> </a:t>
            </a:r>
            <a:r>
              <a:rPr lang="en-US" b="1" smtClean="0"/>
              <a:t>аспекта</a:t>
            </a:r>
            <a:r>
              <a:rPr lang="sr-Latn-CS" b="1" smtClean="0"/>
              <a:t> </a:t>
            </a:r>
            <a:r>
              <a:rPr lang="en-US" b="1" smtClean="0"/>
              <a:t>сестара</a:t>
            </a:r>
            <a:r>
              <a:rPr lang="sr-Latn-CS" b="1" smtClean="0"/>
              <a:t> </a:t>
            </a:r>
            <a:r>
              <a:rPr lang="en-US" b="1" smtClean="0"/>
              <a:t>и пацијената</a:t>
            </a:r>
            <a:r>
              <a:rPr lang="sr-Latn-CS" b="1" smtClean="0"/>
              <a:t>!</a:t>
            </a:r>
          </a:p>
          <a:p>
            <a:pPr eaLnBrk="1" hangingPunct="1"/>
            <a:endParaRPr lang="sr-Latn-CS" b="1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423988"/>
            <a:ext cx="8820150" cy="54340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400" b="1" smtClean="0">
                <a:solidFill>
                  <a:schemeClr val="tx2"/>
                </a:solidFill>
              </a:rPr>
              <a:t>Примарне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социјалне</a:t>
            </a:r>
            <a:r>
              <a:rPr lang="sr-Latn-CS" sz="2400" b="1" smtClean="0">
                <a:solidFill>
                  <a:schemeClr val="tx2"/>
                </a:solidFill>
              </a:rPr>
              <a:t>:</a:t>
            </a:r>
            <a:endParaRPr lang="en-US" sz="24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sr-Latn-CS" sz="24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Виталне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несметано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функционисање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човека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људској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заједници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афирмацијом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аутореспект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престиж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друштвом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љубављу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социјалним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конформизмом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складан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однос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средином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променом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пријатни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доживљаји, искуства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аутоактуелизацијом </a:t>
            </a:r>
            <a:r>
              <a:rPr lang="sr-Latn-CS" sz="2400" smtClean="0">
                <a:solidFill>
                  <a:schemeClr val="tx2"/>
                </a:solidFill>
              </a:rPr>
              <a:t>(</a:t>
            </a:r>
            <a:r>
              <a:rPr lang="en-US" sz="2400" smtClean="0">
                <a:solidFill>
                  <a:schemeClr val="tx2"/>
                </a:solidFill>
              </a:rPr>
              <a:t>самоостварењем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</a:pPr>
            <a:endParaRPr lang="sr-Latn-CS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620713"/>
            <a:ext cx="8893175" cy="550545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400" b="1" i="1" smtClean="0">
                <a:solidFill>
                  <a:schemeClr val="tx2"/>
                </a:solidFill>
              </a:rPr>
              <a:t>Abraham</a:t>
            </a:r>
            <a:r>
              <a:rPr lang="sr-Latn-CS" sz="2400" b="1" i="1" smtClean="0">
                <a:solidFill>
                  <a:schemeClr val="tx2"/>
                </a:solidFill>
              </a:rPr>
              <a:t> </a:t>
            </a:r>
            <a:r>
              <a:rPr lang="en-US" sz="2400" b="1" i="1" smtClean="0">
                <a:solidFill>
                  <a:schemeClr val="tx2"/>
                </a:solidFill>
              </a:rPr>
              <a:t>Maslov</a:t>
            </a:r>
            <a:r>
              <a:rPr lang="sr-Latn-CS" sz="2400" b="1" i="1" smtClean="0">
                <a:solidFill>
                  <a:schemeClr val="tx2"/>
                </a:solidFill>
              </a:rPr>
              <a:t> </a:t>
            </a:r>
            <a:r>
              <a:rPr lang="en-US" sz="2400" b="1" i="1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поставља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модел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хијерархије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људских 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виду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пирамиде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којој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физиолошке потребе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постављене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бази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пирамиде,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све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остале 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њеним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вишим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нивоима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400" smtClean="0">
                <a:solidFill>
                  <a:schemeClr val="tx2"/>
                </a:solidFill>
              </a:rPr>
              <a:t>Основне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људске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организоване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су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хијерархијски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релативном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доминацијом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појединих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400" smtClean="0">
                <a:solidFill>
                  <a:schemeClr val="tx2"/>
                </a:solidFill>
              </a:rPr>
              <a:t>Сматра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јављање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следеће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хијерархији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настаје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када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дође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до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задовољења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претходних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хијерахији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400" smtClean="0">
                <a:solidFill>
                  <a:schemeClr val="tx2"/>
                </a:solidFill>
              </a:rPr>
              <a:t>Познавање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хијерархије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односно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апсолутне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релативне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доминације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има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важно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практично значење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здравственој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нези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endParaRPr lang="sr-Latn-CS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2413" y="1773238"/>
            <a:ext cx="8891587" cy="424815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Char char="ü"/>
            </a:pPr>
            <a:r>
              <a:rPr lang="en-US" b="1" i="1" smtClean="0">
                <a:solidFill>
                  <a:schemeClr val="tx2"/>
                </a:solidFill>
              </a:rPr>
              <a:t>Ričard</a:t>
            </a:r>
            <a:r>
              <a:rPr lang="sr-Latn-CS" b="1" i="1" smtClean="0">
                <a:solidFill>
                  <a:schemeClr val="tx2"/>
                </a:solidFill>
              </a:rPr>
              <a:t> </a:t>
            </a:r>
            <a:r>
              <a:rPr lang="en-US" b="1" i="1" smtClean="0">
                <a:solidFill>
                  <a:schemeClr val="tx2"/>
                </a:solidFill>
              </a:rPr>
              <a:t>Kalish</a:t>
            </a:r>
            <a:r>
              <a:rPr lang="sr-Latn-CS" b="1" i="1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почетком</a:t>
            </a:r>
            <a:r>
              <a:rPr lang="sr-Latn-CS" smtClean="0">
                <a:solidFill>
                  <a:schemeClr val="tx2"/>
                </a:solidFill>
              </a:rPr>
              <a:t> 8</a:t>
            </a:r>
            <a:r>
              <a:rPr lang="en-US" smtClean="0">
                <a:solidFill>
                  <a:schemeClr val="tx2"/>
                </a:solidFill>
              </a:rPr>
              <a:t>0-тих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год</a:t>
            </a:r>
            <a:r>
              <a:rPr lang="sr-Latn-CS" smtClean="0">
                <a:solidFill>
                  <a:schemeClr val="tx2"/>
                </a:solidFill>
              </a:rPr>
              <a:t>.</a:t>
            </a:r>
            <a:r>
              <a:rPr lang="en-US" smtClean="0">
                <a:solidFill>
                  <a:schemeClr val="tx2"/>
                </a:solidFill>
              </a:rPr>
              <a:t> XX века,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smtClean="0">
                <a:solidFill>
                  <a:schemeClr val="tx2"/>
                </a:solidFill>
              </a:rPr>
              <a:t>  </a:t>
            </a:r>
            <a:r>
              <a:rPr lang="en-US" b="1" i="1" smtClean="0">
                <a:solidFill>
                  <a:schemeClr val="tx2"/>
                </a:solidFill>
              </a:rPr>
              <a:t>Maslovljev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модел прилагодио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потребама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smtClean="0">
                <a:solidFill>
                  <a:schemeClr val="tx2"/>
                </a:solidFill>
              </a:rPr>
              <a:t>  здравствене неге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тако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што 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физиолошке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smtClean="0">
                <a:solidFill>
                  <a:schemeClr val="tx2"/>
                </a:solidFill>
              </a:rPr>
              <a:t>  потребе поделио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две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групе</a:t>
            </a:r>
            <a:r>
              <a:rPr lang="sr-Latn-CS" smtClean="0">
                <a:solidFill>
                  <a:schemeClr val="tx2"/>
                </a:solidFill>
              </a:rPr>
              <a:t>:</a:t>
            </a:r>
          </a:p>
          <a:p>
            <a:pPr marL="0" indent="0" eaLnBrk="1" hangingPunct="1"/>
            <a:r>
              <a:rPr lang="en-US" smtClean="0">
                <a:solidFill>
                  <a:schemeClr val="tx2"/>
                </a:solidFill>
              </a:rPr>
              <a:t> Потребе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опстанка</a:t>
            </a:r>
            <a:r>
              <a:rPr lang="sr-Latn-CS" smtClean="0">
                <a:solidFill>
                  <a:schemeClr val="tx2"/>
                </a:solidFill>
              </a:rPr>
              <a:t> (</a:t>
            </a:r>
            <a:r>
              <a:rPr lang="en-US" smtClean="0">
                <a:solidFill>
                  <a:schemeClr val="tx2"/>
                </a:solidFill>
              </a:rPr>
              <a:t>преживљавања</a:t>
            </a:r>
            <a:r>
              <a:rPr lang="sr-Latn-CS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/>
            <a:r>
              <a:rPr lang="en-US" smtClean="0">
                <a:solidFill>
                  <a:schemeClr val="tx2"/>
                </a:solidFill>
              </a:rPr>
              <a:t> Потребе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стимулације</a:t>
            </a:r>
            <a:endParaRPr lang="sr-Latn-CS" smtClean="0">
              <a:solidFill>
                <a:schemeClr val="tx2"/>
              </a:solidFill>
            </a:endParaRPr>
          </a:p>
          <a:p>
            <a:pPr marL="0" indent="0" eaLnBrk="1" hangingPunct="1"/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2060575"/>
            <a:ext cx="8820150" cy="36004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chemeClr val="tx2"/>
                </a:solidFill>
              </a:rPr>
              <a:t>Човек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правилу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када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задовољи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опстанка</a:t>
            </a:r>
            <a:r>
              <a:rPr lang="sr-Latn-CS" smtClean="0">
                <a:solidFill>
                  <a:schemeClr val="tx2"/>
                </a:solidFill>
              </a:rPr>
              <a:t>,</a:t>
            </a:r>
            <a:r>
              <a:rPr lang="en-US" smtClean="0">
                <a:solidFill>
                  <a:schemeClr val="tx2"/>
                </a:solidFill>
              </a:rPr>
              <a:t> пре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усмери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виши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ниво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потреба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тежи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да задовољи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стимулације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мери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коју дозвољава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његово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здравствено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стање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услови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 којима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пружа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здравствена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нега</a:t>
            </a:r>
            <a:r>
              <a:rPr lang="sr-Latn-CS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476250"/>
            <a:ext cx="8642350" cy="5576888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400" b="1" i="1" smtClean="0">
                <a:solidFill>
                  <a:schemeClr val="tx2"/>
                </a:solidFill>
              </a:rPr>
              <a:t>Virdžinija</a:t>
            </a:r>
            <a:r>
              <a:rPr lang="sr-Latn-CS" sz="2400" b="1" i="1" smtClean="0">
                <a:solidFill>
                  <a:schemeClr val="tx2"/>
                </a:solidFill>
              </a:rPr>
              <a:t> </a:t>
            </a:r>
            <a:r>
              <a:rPr lang="en-US" sz="2400" b="1" i="1" smtClean="0">
                <a:solidFill>
                  <a:schemeClr val="tx2"/>
                </a:solidFill>
              </a:rPr>
              <a:t>Henderson</a:t>
            </a:r>
            <a:r>
              <a:rPr lang="sr-Latn-CS" sz="2400" b="1" i="1" smtClean="0">
                <a:solidFill>
                  <a:schemeClr val="tx2"/>
                </a:solidFill>
              </a:rPr>
              <a:t> </a:t>
            </a:r>
            <a:r>
              <a:rPr lang="en-US" sz="2400" b="1" i="1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је</a:t>
            </a:r>
            <a:r>
              <a:rPr lang="sr-Latn-CS" sz="2400" smtClean="0">
                <a:solidFill>
                  <a:schemeClr val="tx2"/>
                </a:solidFill>
              </a:rPr>
              <a:t> 60-</a:t>
            </a:r>
            <a:r>
              <a:rPr lang="en-US" sz="2400" smtClean="0">
                <a:solidFill>
                  <a:schemeClr val="tx2"/>
                </a:solidFill>
              </a:rPr>
              <a:t>тих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год</a:t>
            </a:r>
            <a:r>
              <a:rPr lang="sr-Latn-CS" sz="2400" smtClean="0">
                <a:solidFill>
                  <a:schemeClr val="tx2"/>
                </a:solidFill>
              </a:rPr>
              <a:t>. XX</a:t>
            </a:r>
            <a:r>
              <a:rPr lang="en-US" sz="2400" smtClean="0">
                <a:solidFill>
                  <a:schemeClr val="tx2"/>
                </a:solidFill>
              </a:rPr>
              <a:t> века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endParaRPr lang="en-US" sz="2400" smtClean="0">
              <a:solidFill>
                <a:schemeClr val="tx2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сачинила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модел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од</a:t>
            </a:r>
            <a:r>
              <a:rPr lang="sr-Latn-CS" sz="2400" smtClean="0">
                <a:solidFill>
                  <a:schemeClr val="tx2"/>
                </a:solidFill>
              </a:rPr>
              <a:t> 14 </a:t>
            </a:r>
            <a:r>
              <a:rPr lang="en-US" sz="2400" smtClean="0">
                <a:solidFill>
                  <a:schemeClr val="tx2"/>
                </a:solidFill>
              </a:rPr>
              <a:t>основних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човека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Говори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потребама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као компонентама здравствене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неге</a:t>
            </a:r>
            <a:r>
              <a:rPr lang="sr-Latn-CS" sz="2400" smtClean="0">
                <a:solidFill>
                  <a:schemeClr val="tx2"/>
                </a:solidFill>
              </a:rPr>
              <a:t>. </a:t>
            </a:r>
            <a:r>
              <a:rPr lang="en-US" sz="2400" smtClean="0">
                <a:solidFill>
                  <a:schemeClr val="tx2"/>
                </a:solidFill>
              </a:rPr>
              <a:t>Модел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заснива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на општем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принципу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здравствена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нега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произилази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из основних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човека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па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примењује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код здравих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код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болесних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људи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обухвата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превентивни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 куративни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аспект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сестринства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  <a:r>
              <a:rPr lang="en-US" sz="2400" smtClean="0">
                <a:solidFill>
                  <a:schemeClr val="tx2"/>
                </a:solidFill>
              </a:rPr>
              <a:t>.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Модел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i="1" smtClean="0">
                <a:solidFill>
                  <a:schemeClr val="tx2"/>
                </a:solidFill>
              </a:rPr>
              <a:t>Henderson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 заснован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концепцији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 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улога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медицинске сестре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специфична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превасходно усмерена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помаже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човеку</a:t>
            </a:r>
            <a:r>
              <a:rPr lang="sr-Latn-CS" sz="2400" smtClean="0">
                <a:solidFill>
                  <a:schemeClr val="tx2"/>
                </a:solidFill>
              </a:rPr>
              <a:t> – </a:t>
            </a:r>
            <a:r>
              <a:rPr lang="en-US" sz="2400" smtClean="0">
                <a:solidFill>
                  <a:schemeClr val="tx2"/>
                </a:solidFill>
              </a:rPr>
              <a:t>здравом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или болесном, 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функционише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складу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својим основним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потребама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односно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ствара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услове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који ће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помоћи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поремећене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фукције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што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врати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r>
              <a:rPr lang="en-US" sz="2400" smtClean="0">
                <a:solidFill>
                  <a:schemeClr val="tx2"/>
                </a:solidFill>
              </a:rPr>
              <a:t> или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пак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помогне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олакша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умирању</a:t>
            </a:r>
            <a:r>
              <a:rPr lang="sr-Latn-CS" sz="2400" smtClean="0">
                <a:solidFill>
                  <a:schemeClr val="tx2"/>
                </a:solidFill>
              </a:rPr>
              <a:t>.</a:t>
            </a:r>
          </a:p>
          <a:p>
            <a:pPr marL="0" indent="0" eaLnBrk="1" hangingPunct="1">
              <a:lnSpc>
                <a:spcPct val="80000"/>
              </a:lnSpc>
            </a:pPr>
            <a:endParaRPr lang="sr-Latn-CS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33375"/>
            <a:ext cx="9144000" cy="65246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000" b="1" smtClean="0">
                <a:solidFill>
                  <a:schemeClr val="tx2"/>
                </a:solidFill>
              </a:rPr>
              <a:t>	Модел</a:t>
            </a:r>
            <a:r>
              <a:rPr lang="sr-Latn-CS" sz="2000" b="1" smtClean="0">
                <a:solidFill>
                  <a:schemeClr val="tx2"/>
                </a:solidFill>
              </a:rPr>
              <a:t> </a:t>
            </a:r>
            <a:r>
              <a:rPr lang="en-US" sz="2000" b="1" i="1" smtClean="0">
                <a:solidFill>
                  <a:schemeClr val="tx2"/>
                </a:solidFill>
              </a:rPr>
              <a:t>Henderson </a:t>
            </a:r>
            <a:r>
              <a:rPr lang="en-US" sz="2000" b="1" smtClean="0">
                <a:solidFill>
                  <a:schemeClr val="tx2"/>
                </a:solidFill>
              </a:rPr>
              <a:t>обухвата</a:t>
            </a:r>
            <a:r>
              <a:rPr lang="sr-Latn-CS" sz="2000" b="1" smtClean="0">
                <a:solidFill>
                  <a:schemeClr val="tx2"/>
                </a:solidFill>
              </a:rPr>
              <a:t> </a:t>
            </a:r>
            <a:r>
              <a:rPr lang="en-US" sz="2000" b="1" smtClean="0">
                <a:solidFill>
                  <a:schemeClr val="tx2"/>
                </a:solidFill>
              </a:rPr>
              <a:t>основне</a:t>
            </a:r>
            <a:r>
              <a:rPr lang="sr-Latn-CS" sz="2000" b="1" smtClean="0">
                <a:solidFill>
                  <a:schemeClr val="tx2"/>
                </a:solidFill>
              </a:rPr>
              <a:t> </a:t>
            </a:r>
            <a:r>
              <a:rPr lang="en-US" sz="2000" b="1" smtClean="0">
                <a:solidFill>
                  <a:schemeClr val="tx2"/>
                </a:solidFill>
              </a:rPr>
              <a:t>компоненте човека</a:t>
            </a:r>
            <a:r>
              <a:rPr lang="sr-Latn-CS" sz="2000" b="1" smtClean="0">
                <a:solidFill>
                  <a:schemeClr val="tx2"/>
                </a:solidFill>
              </a:rPr>
              <a:t> (</a:t>
            </a:r>
            <a:r>
              <a:rPr lang="en-US" sz="2000" b="1" smtClean="0">
                <a:solidFill>
                  <a:schemeClr val="tx2"/>
                </a:solidFill>
              </a:rPr>
              <a:t>физиолошку</a:t>
            </a:r>
            <a:r>
              <a:rPr lang="sr-Latn-CS" sz="2000" b="1" smtClean="0">
                <a:solidFill>
                  <a:schemeClr val="tx2"/>
                </a:solidFill>
              </a:rPr>
              <a:t>, </a:t>
            </a:r>
            <a:r>
              <a:rPr lang="en-US" sz="2000" b="1" smtClean="0">
                <a:solidFill>
                  <a:schemeClr val="tx2"/>
                </a:solidFill>
              </a:rPr>
              <a:t>емоционалну</a:t>
            </a:r>
            <a:r>
              <a:rPr lang="sr-Latn-CS" sz="2000" b="1" smtClean="0">
                <a:solidFill>
                  <a:schemeClr val="tx2"/>
                </a:solidFill>
              </a:rPr>
              <a:t>, </a:t>
            </a:r>
            <a:r>
              <a:rPr lang="en-US" sz="2000" b="1" smtClean="0">
                <a:solidFill>
                  <a:schemeClr val="tx2"/>
                </a:solidFill>
              </a:rPr>
              <a:t>социјалну</a:t>
            </a:r>
            <a:r>
              <a:rPr lang="sr-Latn-CS" sz="2000" b="1" smtClean="0">
                <a:solidFill>
                  <a:schemeClr val="tx2"/>
                </a:solidFill>
              </a:rPr>
              <a:t>, </a:t>
            </a:r>
            <a:r>
              <a:rPr lang="en-US" sz="2000" b="1" smtClean="0">
                <a:solidFill>
                  <a:schemeClr val="tx2"/>
                </a:solidFill>
              </a:rPr>
              <a:t>интелектуалну</a:t>
            </a:r>
            <a:r>
              <a:rPr lang="sr-Latn-CS" sz="2000" b="1" smtClean="0">
                <a:solidFill>
                  <a:schemeClr val="tx2"/>
                </a:solidFill>
              </a:rPr>
              <a:t>) </a:t>
            </a:r>
            <a:endParaRPr lang="en-US" sz="2000" b="1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000" b="1" smtClean="0">
                <a:solidFill>
                  <a:schemeClr val="tx2"/>
                </a:solidFill>
              </a:rPr>
              <a:t>које</a:t>
            </a:r>
            <a:r>
              <a:rPr lang="sr-Latn-CS" sz="2000" b="1" smtClean="0">
                <a:solidFill>
                  <a:schemeClr val="tx2"/>
                </a:solidFill>
              </a:rPr>
              <a:t> </a:t>
            </a:r>
            <a:r>
              <a:rPr lang="en-US" sz="2000" b="1" smtClean="0">
                <a:solidFill>
                  <a:schemeClr val="tx2"/>
                </a:solidFill>
              </a:rPr>
              <a:t>се</a:t>
            </a:r>
            <a:r>
              <a:rPr lang="sr-Latn-CS" sz="2000" b="1" smtClean="0">
                <a:solidFill>
                  <a:schemeClr val="tx2"/>
                </a:solidFill>
              </a:rPr>
              <a:t> </a:t>
            </a:r>
            <a:r>
              <a:rPr lang="en-US" sz="2000" b="1" smtClean="0">
                <a:solidFill>
                  <a:schemeClr val="tx2"/>
                </a:solidFill>
              </a:rPr>
              <a:t>остварују</a:t>
            </a:r>
            <a:r>
              <a:rPr lang="sr-Latn-CS" sz="2000" b="1" smtClean="0">
                <a:solidFill>
                  <a:schemeClr val="tx2"/>
                </a:solidFill>
              </a:rPr>
              <a:t> </a:t>
            </a:r>
            <a:r>
              <a:rPr lang="en-US" sz="2000" b="1" smtClean="0">
                <a:solidFill>
                  <a:schemeClr val="tx2"/>
                </a:solidFill>
              </a:rPr>
              <a:t>кроз</a:t>
            </a:r>
            <a:r>
              <a:rPr lang="sr-Latn-CS" sz="2000" b="1" smtClean="0">
                <a:solidFill>
                  <a:schemeClr val="tx2"/>
                </a:solidFill>
              </a:rPr>
              <a:t> </a:t>
            </a:r>
            <a:r>
              <a:rPr lang="en-US" sz="2000" b="1" smtClean="0">
                <a:solidFill>
                  <a:schemeClr val="tx2"/>
                </a:solidFill>
              </a:rPr>
              <a:t>следеће (1-14)</a:t>
            </a:r>
            <a:r>
              <a:rPr lang="sr-Latn-CS" sz="2000" smtClean="0">
                <a:solidFill>
                  <a:schemeClr val="tx2"/>
                </a:solidFill>
              </a:rPr>
              <a:t>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sr-Latn-CS" sz="18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1. </a:t>
            </a:r>
            <a:r>
              <a:rPr lang="en-US" sz="1800" smtClean="0">
                <a:solidFill>
                  <a:schemeClr val="tx2"/>
                </a:solidFill>
              </a:rPr>
              <a:t>Дисање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2. </a:t>
            </a:r>
            <a:r>
              <a:rPr lang="en-US" sz="1800" smtClean="0">
                <a:solidFill>
                  <a:schemeClr val="tx2"/>
                </a:solidFill>
              </a:rPr>
              <a:t>Унос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течности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хране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3. </a:t>
            </a:r>
            <a:r>
              <a:rPr lang="en-US" sz="1800" smtClean="0">
                <a:solidFill>
                  <a:schemeClr val="tx2"/>
                </a:solidFill>
              </a:rPr>
              <a:t>Елиминацију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кроз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све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путеве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4. </a:t>
            </a:r>
            <a:r>
              <a:rPr lang="en-US" sz="1800" smtClean="0">
                <a:solidFill>
                  <a:schemeClr val="tx2"/>
                </a:solidFill>
              </a:rPr>
              <a:t>Покретање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одржавање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жељеног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положаја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тела</a:t>
            </a:r>
            <a:r>
              <a:rPr lang="sr-Latn-CS" sz="1800" smtClean="0">
                <a:solidFill>
                  <a:schemeClr val="tx2"/>
                </a:solidFill>
              </a:rPr>
              <a:t> (</a:t>
            </a:r>
            <a:r>
              <a:rPr lang="en-US" sz="1800" smtClean="0">
                <a:solidFill>
                  <a:schemeClr val="tx2"/>
                </a:solidFill>
              </a:rPr>
              <a:t>ходање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en-US" sz="1800" smtClean="0">
                <a:solidFill>
                  <a:schemeClr val="tx2"/>
                </a:solidFill>
              </a:rPr>
              <a:t>седење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  <a:r>
              <a:rPr lang="en-US" sz="1800" smtClean="0">
                <a:solidFill>
                  <a:schemeClr val="tx2"/>
                </a:solidFill>
              </a:rPr>
              <a:t> лежање, промена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положаја</a:t>
            </a:r>
            <a:r>
              <a:rPr lang="sr-Latn-CS" sz="180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5. </a:t>
            </a:r>
            <a:r>
              <a:rPr lang="en-US" sz="1800" smtClean="0">
                <a:solidFill>
                  <a:schemeClr val="tx2"/>
                </a:solidFill>
              </a:rPr>
              <a:t>Сан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одмор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6. </a:t>
            </a:r>
            <a:r>
              <a:rPr lang="en-US" sz="1800" smtClean="0">
                <a:solidFill>
                  <a:schemeClr val="tx2"/>
                </a:solidFill>
              </a:rPr>
              <a:t>Одабирање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одговарајуће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одеће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en-US" sz="1800" smtClean="0">
                <a:solidFill>
                  <a:schemeClr val="tx2"/>
                </a:solidFill>
              </a:rPr>
              <a:t>облачење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свлачење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7. </a:t>
            </a:r>
            <a:r>
              <a:rPr lang="en-US" sz="1800" smtClean="0">
                <a:solidFill>
                  <a:schemeClr val="tx2"/>
                </a:solidFill>
              </a:rPr>
              <a:t>Одржавање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телесне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топлоте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нормалним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границама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  <a:r>
              <a:rPr lang="en-US" sz="1800" smtClean="0">
                <a:solidFill>
                  <a:schemeClr val="tx2"/>
                </a:solidFill>
              </a:rPr>
              <a:t> прилагођавањем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одевања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модификовањем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услова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околине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8. </a:t>
            </a:r>
            <a:r>
              <a:rPr lang="en-US" sz="1800" smtClean="0">
                <a:solidFill>
                  <a:schemeClr val="tx2"/>
                </a:solidFill>
              </a:rPr>
              <a:t>Одржавање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чистоће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тела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en-US" sz="1800" smtClean="0">
                <a:solidFill>
                  <a:schemeClr val="tx2"/>
                </a:solidFill>
              </a:rPr>
              <a:t>одговарајуће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облачење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заштита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коже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 слузокоже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9. </a:t>
            </a:r>
            <a:r>
              <a:rPr lang="en-US" sz="1800" smtClean="0">
                <a:solidFill>
                  <a:schemeClr val="tx2"/>
                </a:solidFill>
              </a:rPr>
              <a:t>Избегавање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отклањање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опасности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из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окружења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10. </a:t>
            </a:r>
            <a:r>
              <a:rPr lang="en-US" sz="1800" smtClean="0">
                <a:solidFill>
                  <a:schemeClr val="tx2"/>
                </a:solidFill>
              </a:rPr>
              <a:t>Комуницирање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са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другима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циљу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испуњавања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емоција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  <a:endParaRPr lang="en-U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smtClean="0">
                <a:solidFill>
                  <a:schemeClr val="tx2"/>
                </a:solidFill>
              </a:rPr>
              <a:t>      потреба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  <a:r>
              <a:rPr lang="en-US" sz="1800" smtClean="0">
                <a:solidFill>
                  <a:schemeClr val="tx2"/>
                </a:solidFill>
              </a:rPr>
              <a:t> страхова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11. </a:t>
            </a:r>
            <a:r>
              <a:rPr lang="en-US" sz="1800" smtClean="0">
                <a:solidFill>
                  <a:schemeClr val="tx2"/>
                </a:solidFill>
              </a:rPr>
              <a:t>Поштовање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болесникових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веровања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убеђења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12. </a:t>
            </a:r>
            <a:r>
              <a:rPr lang="en-US" sz="1800" smtClean="0">
                <a:solidFill>
                  <a:schemeClr val="tx2"/>
                </a:solidFill>
              </a:rPr>
              <a:t>Рад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нечему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што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ствара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осећање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испуњености</a:t>
            </a:r>
            <a:r>
              <a:rPr lang="sr-Latn-CS" sz="1800" smtClean="0">
                <a:solidFill>
                  <a:schemeClr val="tx2"/>
                </a:solidFill>
              </a:rPr>
              <a:t> (</a:t>
            </a:r>
            <a:r>
              <a:rPr lang="en-US" sz="1800" smtClean="0">
                <a:solidFill>
                  <a:schemeClr val="tx2"/>
                </a:solidFill>
              </a:rPr>
              <a:t>задовољства</a:t>
            </a:r>
            <a:r>
              <a:rPr lang="sr-Latn-CS" sz="180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13. </a:t>
            </a:r>
            <a:r>
              <a:rPr lang="en-US" sz="1800" smtClean="0">
                <a:solidFill>
                  <a:schemeClr val="tx2"/>
                </a:solidFill>
              </a:rPr>
              <a:t>Игра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учествовање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разним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облицима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рекреације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1800" smtClean="0">
                <a:solidFill>
                  <a:schemeClr val="tx2"/>
                </a:solidFill>
              </a:rPr>
              <a:t>14. </a:t>
            </a:r>
            <a:r>
              <a:rPr lang="en-US" sz="1800" smtClean="0">
                <a:solidFill>
                  <a:schemeClr val="tx2"/>
                </a:solidFill>
              </a:rPr>
              <a:t>Учење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en-US" sz="1800" smtClean="0">
                <a:solidFill>
                  <a:schemeClr val="tx2"/>
                </a:solidFill>
              </a:rPr>
              <a:t>открића</a:t>
            </a:r>
            <a:r>
              <a:rPr lang="sr-Latn-CS" sz="1800" smtClean="0">
                <a:solidFill>
                  <a:schemeClr val="tx2"/>
                </a:solidFill>
              </a:rPr>
              <a:t> (</a:t>
            </a:r>
            <a:r>
              <a:rPr lang="en-US" sz="1800" smtClean="0">
                <a:solidFill>
                  <a:schemeClr val="tx2"/>
                </a:solidFill>
              </a:rPr>
              <a:t>нова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сазнања, задовољавање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радозналости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која воде нормалном развоју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en-US" sz="1800" smtClean="0">
                <a:solidFill>
                  <a:schemeClr val="tx2"/>
                </a:solidFill>
              </a:rPr>
              <a:t>здрављу)</a:t>
            </a:r>
            <a:endParaRPr lang="sr-Latn-CS" sz="1800" smtClean="0"/>
          </a:p>
          <a:p>
            <a:pPr eaLnBrk="1" hangingPunct="1">
              <a:lnSpc>
                <a:spcPct val="80000"/>
              </a:lnSpc>
            </a:pPr>
            <a:endParaRPr lang="sr-Latn-CS" sz="1800" smtClean="0"/>
          </a:p>
        </p:txBody>
      </p:sp>
    </p:spTree>
  </p:cSld>
  <p:clrMapOvr>
    <a:masterClrMapping/>
  </p:clrMapOvr>
  <p:transition>
    <p:whee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5175"/>
            <a:ext cx="9144000" cy="5576888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400" b="1" i="1" smtClean="0">
                <a:solidFill>
                  <a:schemeClr val="tx2"/>
                </a:solidFill>
              </a:rPr>
              <a:t>V</a:t>
            </a:r>
            <a:r>
              <a:rPr lang="sr-Latn-CS" sz="2400" b="1" i="1" smtClean="0">
                <a:solidFill>
                  <a:schemeClr val="tx2"/>
                </a:solidFill>
              </a:rPr>
              <a:t>. </a:t>
            </a:r>
            <a:r>
              <a:rPr lang="en-US" sz="2400" b="1" i="1" smtClean="0">
                <a:solidFill>
                  <a:schemeClr val="tx2"/>
                </a:solidFill>
              </a:rPr>
              <a:t>Henderson</a:t>
            </a:r>
            <a:r>
              <a:rPr lang="sr-Latn-CS" sz="2400" b="1" i="1" smtClean="0">
                <a:solidFill>
                  <a:schemeClr val="tx2"/>
                </a:solidFill>
              </a:rPr>
              <a:t> </a:t>
            </a:r>
            <a:r>
              <a:rPr lang="en-US" sz="2400" b="1" i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наводи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две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групе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чиниоца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који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утичу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на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потребе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за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негом,...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000" smtClean="0">
              <a:solidFill>
                <a:schemeClr val="tx2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0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Патолошка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стања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која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доводе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до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промена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у основним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људским потребама</a:t>
            </a:r>
            <a:r>
              <a:rPr lang="sr-Latn-CS" sz="2400" b="1" smtClean="0">
                <a:solidFill>
                  <a:schemeClr val="tx2"/>
                </a:solidFill>
              </a:rPr>
              <a:t>:</a:t>
            </a:r>
            <a:endParaRPr lang="en-US" sz="2400" b="1" smtClean="0">
              <a:solidFill>
                <a:schemeClr val="tx2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endParaRPr lang="sr-Latn-CS" sz="20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Char char="-"/>
            </a:pPr>
            <a:r>
              <a:rPr lang="en-US" sz="2000" smtClean="0">
                <a:solidFill>
                  <a:schemeClr val="tx2"/>
                </a:solidFill>
              </a:rPr>
              <a:t> Осетан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поремећај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биланса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течности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електролита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укључујући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000" smtClean="0">
                <a:solidFill>
                  <a:schemeClr val="tx2"/>
                </a:solidFill>
              </a:rPr>
              <a:t>  гладовање</a:t>
            </a:r>
            <a:r>
              <a:rPr lang="sr-Latn-CS" sz="2000" smtClean="0">
                <a:solidFill>
                  <a:schemeClr val="tx2"/>
                </a:solidFill>
              </a:rPr>
              <a:t>, </a:t>
            </a:r>
            <a:r>
              <a:rPr lang="en-US" sz="2000" smtClean="0">
                <a:solidFill>
                  <a:schemeClr val="tx2"/>
                </a:solidFill>
              </a:rPr>
              <a:t>тешка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продужена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повраћања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дијареја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Акутна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потреба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за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кисеоником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Шок</a:t>
            </a:r>
            <a:r>
              <a:rPr lang="sr-Latn-CS" sz="2000" smtClean="0">
                <a:solidFill>
                  <a:schemeClr val="tx2"/>
                </a:solidFill>
              </a:rPr>
              <a:t> (</a:t>
            </a:r>
            <a:r>
              <a:rPr lang="en-US" sz="2000" smtClean="0">
                <a:solidFill>
                  <a:schemeClr val="tx2"/>
                </a:solidFill>
              </a:rPr>
              <a:t>укључујући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колапс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крвављење</a:t>
            </a:r>
            <a:r>
              <a:rPr lang="sr-Latn-CS" sz="20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Поремаћај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свести</a:t>
            </a:r>
            <a:r>
              <a:rPr lang="sr-Latn-CS" sz="2000" smtClean="0">
                <a:solidFill>
                  <a:schemeClr val="tx2"/>
                </a:solidFill>
              </a:rPr>
              <a:t> – </a:t>
            </a:r>
            <a:r>
              <a:rPr lang="en-US" sz="2000" smtClean="0">
                <a:solidFill>
                  <a:schemeClr val="tx2"/>
                </a:solidFill>
              </a:rPr>
              <a:t>несвестица</a:t>
            </a:r>
            <a:r>
              <a:rPr lang="sr-Latn-CS" sz="2000" smtClean="0">
                <a:solidFill>
                  <a:schemeClr val="tx2"/>
                </a:solidFill>
              </a:rPr>
              <a:t>, </a:t>
            </a:r>
            <a:r>
              <a:rPr lang="en-US" sz="2000" smtClean="0">
                <a:solidFill>
                  <a:schemeClr val="tx2"/>
                </a:solidFill>
              </a:rPr>
              <a:t>кома</a:t>
            </a:r>
            <a:r>
              <a:rPr lang="sr-Latn-CS" sz="2000" smtClean="0">
                <a:solidFill>
                  <a:schemeClr val="tx2"/>
                </a:solidFill>
              </a:rPr>
              <a:t>, </a:t>
            </a:r>
            <a:r>
              <a:rPr lang="en-US" sz="2000" smtClean="0">
                <a:solidFill>
                  <a:schemeClr val="tx2"/>
                </a:solidFill>
              </a:rPr>
              <a:t>делиријум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Char char="-"/>
            </a:pPr>
            <a:r>
              <a:rPr lang="en-US" sz="2000" smtClean="0">
                <a:solidFill>
                  <a:schemeClr val="tx2"/>
                </a:solidFill>
              </a:rPr>
              <a:t> Изложеност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хладноћи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или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топлоти</a:t>
            </a:r>
            <a:r>
              <a:rPr lang="sr-Latn-CS" sz="2000" smtClean="0">
                <a:solidFill>
                  <a:schemeClr val="tx2"/>
                </a:solidFill>
              </a:rPr>
              <a:t> (</a:t>
            </a:r>
            <a:r>
              <a:rPr lang="en-US" sz="2000" smtClean="0">
                <a:solidFill>
                  <a:schemeClr val="tx2"/>
                </a:solidFill>
              </a:rPr>
              <a:t>може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да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изазове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значај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000" smtClean="0">
                <a:solidFill>
                  <a:schemeClr val="tx2"/>
                </a:solidFill>
              </a:rPr>
              <a:t>  поремећај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ТТ</a:t>
            </a:r>
            <a:r>
              <a:rPr lang="sr-Latn-CS" sz="20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Акутна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фебрилна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стања</a:t>
            </a:r>
            <a:r>
              <a:rPr lang="sr-Latn-CS" sz="2000" smtClean="0">
                <a:solidFill>
                  <a:schemeClr val="tx2"/>
                </a:solidFill>
              </a:rPr>
              <a:t> (</a:t>
            </a:r>
            <a:r>
              <a:rPr lang="en-US" sz="2000" smtClean="0">
                <a:solidFill>
                  <a:schemeClr val="tx2"/>
                </a:solidFill>
              </a:rPr>
              <a:t>без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обзира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узрочника</a:t>
            </a:r>
            <a:r>
              <a:rPr lang="sr-Latn-CS" sz="20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Локалне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повреде</a:t>
            </a:r>
            <a:r>
              <a:rPr lang="sr-Latn-CS" sz="2000" smtClean="0">
                <a:solidFill>
                  <a:schemeClr val="tx2"/>
                </a:solidFill>
              </a:rPr>
              <a:t>, </a:t>
            </a:r>
            <a:r>
              <a:rPr lang="en-US" sz="2000" smtClean="0">
                <a:solidFill>
                  <a:schemeClr val="tx2"/>
                </a:solidFill>
              </a:rPr>
              <a:t>ране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или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инфекција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Контактибилна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стања</a:t>
            </a:r>
            <a:r>
              <a:rPr lang="sr-Latn-CS" sz="2000" smtClean="0">
                <a:solidFill>
                  <a:schemeClr val="tx2"/>
                </a:solidFill>
              </a:rPr>
              <a:t> (</a:t>
            </a:r>
            <a:r>
              <a:rPr lang="en-US" sz="2000" smtClean="0">
                <a:solidFill>
                  <a:schemeClr val="tx2"/>
                </a:solidFill>
              </a:rPr>
              <a:t>инфективна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стања</a:t>
            </a:r>
            <a:r>
              <a:rPr lang="sr-Latn-CS" sz="20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Преоперативно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стање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Постоперативно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стање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Имобилизација</a:t>
            </a:r>
            <a:r>
              <a:rPr lang="sr-Latn-CS" sz="2000" smtClean="0">
                <a:solidFill>
                  <a:schemeClr val="tx2"/>
                </a:solidFill>
              </a:rPr>
              <a:t> – </a:t>
            </a:r>
            <a:r>
              <a:rPr lang="en-US" sz="2000" smtClean="0">
                <a:solidFill>
                  <a:schemeClr val="tx2"/>
                </a:solidFill>
              </a:rPr>
              <a:t>услед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болести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или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као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прописани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третман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Пролонгирани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упорни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бол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endParaRPr lang="sr-Latn-CS" sz="20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92150"/>
            <a:ext cx="9144000" cy="59055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Стања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која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су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увек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присутна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утичу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на основне</a:t>
            </a:r>
          </a:p>
          <a:p>
            <a:pPr marL="0" indent="0" algn="ctr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  људске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потребе</a:t>
            </a:r>
            <a:r>
              <a:rPr lang="sr-Latn-CS" sz="2800" b="1" smtClean="0">
                <a:solidFill>
                  <a:schemeClr val="tx2"/>
                </a:solidFill>
              </a:rPr>
              <a:t>:</a:t>
            </a:r>
            <a:endParaRPr lang="en-US" sz="28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sr-Latn-CS" sz="24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Char char="-"/>
            </a:pPr>
            <a:r>
              <a:rPr lang="en-US" sz="2400" smtClean="0">
                <a:solidFill>
                  <a:schemeClr val="tx2"/>
                </a:solidFill>
              </a:rPr>
              <a:t>Узраст</a:t>
            </a:r>
            <a:r>
              <a:rPr lang="sr-Latn-CS" sz="2400" smtClean="0">
                <a:solidFill>
                  <a:schemeClr val="tx2"/>
                </a:solidFill>
              </a:rPr>
              <a:t>-</a:t>
            </a:r>
            <a:r>
              <a:rPr lang="en-US" sz="2400" smtClean="0">
                <a:solidFill>
                  <a:schemeClr val="tx2"/>
                </a:solidFill>
              </a:rPr>
              <a:t>новорођенче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дете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младе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особе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одрасли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средње доба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старије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доба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умирући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болесници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Char char="-"/>
            </a:pPr>
            <a:r>
              <a:rPr lang="en-US" sz="2400" smtClean="0">
                <a:solidFill>
                  <a:schemeClr val="tx2"/>
                </a:solidFill>
              </a:rPr>
              <a:t>Темперамент</a:t>
            </a:r>
            <a:r>
              <a:rPr lang="sr-Latn-CS" sz="2400" smtClean="0">
                <a:solidFill>
                  <a:schemeClr val="tx2"/>
                </a:solidFill>
              </a:rPr>
              <a:t>-</a:t>
            </a:r>
            <a:r>
              <a:rPr lang="en-US" sz="2400" smtClean="0">
                <a:solidFill>
                  <a:schemeClr val="tx2"/>
                </a:solidFill>
              </a:rPr>
              <a:t>емоционално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стање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пролазно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расположење </a:t>
            </a:r>
            <a:r>
              <a:rPr lang="sr-Latn-CS" sz="2400" smtClean="0">
                <a:solidFill>
                  <a:schemeClr val="tx2"/>
                </a:solidFill>
              </a:rPr>
              <a:t>(</a:t>
            </a:r>
            <a:r>
              <a:rPr lang="en-US" sz="2400" smtClean="0">
                <a:solidFill>
                  <a:schemeClr val="tx2"/>
                </a:solidFill>
              </a:rPr>
              <a:t>номално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или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еуфорично, хиперактивно,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анксиозно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r>
              <a:rPr lang="en-US" sz="2400" smtClean="0">
                <a:solidFill>
                  <a:schemeClr val="tx2"/>
                </a:solidFill>
              </a:rPr>
              <a:t> уплашено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агитирано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хистерично,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депресивно, хипоактивно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  <a:buFontTx/>
              <a:buChar char="-"/>
            </a:pPr>
            <a:r>
              <a:rPr lang="en-US" sz="2400" smtClean="0">
                <a:solidFill>
                  <a:schemeClr val="tx2"/>
                </a:solidFill>
              </a:rPr>
              <a:t>Социјални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културолошки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статус </a:t>
            </a:r>
            <a:r>
              <a:rPr lang="sr-Latn-CS" sz="2400" smtClean="0">
                <a:solidFill>
                  <a:schemeClr val="tx2"/>
                </a:solidFill>
              </a:rPr>
              <a:t>-</a:t>
            </a:r>
            <a:r>
              <a:rPr lang="en-US" sz="2400" smtClean="0">
                <a:solidFill>
                  <a:schemeClr val="tx2"/>
                </a:solidFill>
              </a:rPr>
              <a:t> члан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породичног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домаћинства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r>
              <a:rPr lang="en-US" sz="2400" smtClean="0">
                <a:solidFill>
                  <a:schemeClr val="tx2"/>
                </a:solidFill>
              </a:rPr>
              <a:t> са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пријатељима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особа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релативно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усамљена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r>
              <a:rPr lang="en-US" sz="2400" smtClean="0">
                <a:solidFill>
                  <a:schemeClr val="tx2"/>
                </a:solidFill>
              </a:rPr>
              <a:t> заборављена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Char char="-"/>
            </a:pPr>
            <a:r>
              <a:rPr lang="en-US" sz="2400" smtClean="0">
                <a:solidFill>
                  <a:schemeClr val="tx2"/>
                </a:solidFill>
              </a:rPr>
              <a:t>Физичке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интелектуалне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способности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нормална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телесна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маса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r>
              <a:rPr lang="en-US" sz="2400" smtClean="0">
                <a:solidFill>
                  <a:schemeClr val="tx2"/>
                </a:solidFill>
              </a:rPr>
              <a:t> смањена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повећана,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нормална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интелигенција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r>
              <a:rPr lang="en-US" sz="2400" smtClean="0">
                <a:solidFill>
                  <a:schemeClr val="tx2"/>
                </a:solidFill>
              </a:rPr>
              <a:t> нормална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чула</a:t>
            </a:r>
            <a:r>
              <a:rPr lang="sr-Latn-CS" sz="2400" smtClean="0">
                <a:solidFill>
                  <a:schemeClr val="tx2"/>
                </a:solidFill>
              </a:rPr>
              <a:t>-</a:t>
            </a:r>
            <a:r>
              <a:rPr lang="en-US" sz="2400" smtClean="0">
                <a:solidFill>
                  <a:schemeClr val="tx2"/>
                </a:solidFill>
              </a:rPr>
              <a:t>слуха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вида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додира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равнотеже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губитак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неког чула</a:t>
            </a:r>
            <a:r>
              <a:rPr lang="sr-Latn-CS" sz="2400" smtClean="0">
                <a:solidFill>
                  <a:schemeClr val="tx2"/>
                </a:solidFill>
              </a:rPr>
              <a:t>; </a:t>
            </a:r>
            <a:r>
              <a:rPr lang="en-US" sz="2400" smtClean="0">
                <a:solidFill>
                  <a:schemeClr val="tx2"/>
                </a:solidFill>
              </a:rPr>
              <a:t>нормална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моторика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покретљивост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губитак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моторике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</a:pPr>
            <a:endParaRPr lang="sr-Latn-CS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420938"/>
            <a:ext cx="9144000" cy="37433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tx2"/>
                </a:solidFill>
              </a:rPr>
              <a:t>Разуђенији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модел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болесника 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негом,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сачинила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i="1" smtClean="0">
                <a:solidFill>
                  <a:schemeClr val="tx2"/>
                </a:solidFill>
              </a:rPr>
              <a:t>J</a:t>
            </a:r>
            <a:r>
              <a:rPr lang="sr-Latn-CS" i="1" smtClean="0">
                <a:solidFill>
                  <a:schemeClr val="tx2"/>
                </a:solidFill>
              </a:rPr>
              <a:t>. </a:t>
            </a:r>
            <a:r>
              <a:rPr lang="en-US" i="1" smtClean="0">
                <a:solidFill>
                  <a:schemeClr val="tx2"/>
                </a:solidFill>
              </a:rPr>
              <a:t>Kreger</a:t>
            </a:r>
            <a:r>
              <a:rPr lang="sr-Latn-CS" i="1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са сарадницима</a:t>
            </a:r>
            <a:r>
              <a:rPr lang="sr-Latn-CS" smtClean="0">
                <a:solidFill>
                  <a:schemeClr val="tx2"/>
                </a:solidFill>
              </a:rPr>
              <a:t>. </a:t>
            </a:r>
            <a:endParaRPr 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tx2"/>
                </a:solidFill>
              </a:rPr>
              <a:t>Модел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има</a:t>
            </a:r>
            <a:r>
              <a:rPr lang="sr-Latn-CS" smtClean="0">
                <a:solidFill>
                  <a:schemeClr val="tx2"/>
                </a:solidFill>
              </a:rPr>
              <a:t> 22</a:t>
            </a:r>
            <a:r>
              <a:rPr lang="en-US" smtClean="0">
                <a:solidFill>
                  <a:schemeClr val="tx2"/>
                </a:solidFill>
              </a:rPr>
              <a:t> потребе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садржане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три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широке групе</a:t>
            </a:r>
            <a:r>
              <a:rPr lang="sr-Latn-CS" smtClean="0">
                <a:solidFill>
                  <a:schemeClr val="tx2"/>
                </a:solidFill>
              </a:rPr>
              <a:t>:</a:t>
            </a:r>
            <a:r>
              <a:rPr lang="en-US" smtClean="0">
                <a:solidFill>
                  <a:schemeClr val="tx2"/>
                </a:solidFill>
              </a:rPr>
              <a:t> физиолошку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социо</a:t>
            </a:r>
            <a:r>
              <a:rPr lang="sr-Latn-CS" smtClean="0">
                <a:solidFill>
                  <a:schemeClr val="tx2"/>
                </a:solidFill>
              </a:rPr>
              <a:t>-</a:t>
            </a:r>
            <a:r>
              <a:rPr lang="en-US" smtClean="0">
                <a:solidFill>
                  <a:schemeClr val="tx2"/>
                </a:solidFill>
              </a:rPr>
              <a:t>психолошку</a:t>
            </a:r>
            <a:r>
              <a:rPr lang="sr-Latn-CS" smtClean="0">
                <a:solidFill>
                  <a:schemeClr val="tx2"/>
                </a:solidFill>
              </a:rPr>
              <a:t>,</a:t>
            </a:r>
            <a:r>
              <a:rPr lang="en-US" smtClean="0">
                <a:solidFill>
                  <a:schemeClr val="tx2"/>
                </a:solidFill>
              </a:rPr>
              <a:t> које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назвала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здравственим потребама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људи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endParaRPr 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mtClean="0">
                <a:solidFill>
                  <a:schemeClr val="tx2"/>
                </a:solidFill>
              </a:rPr>
              <a:t>  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трећу -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потребе везане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окружење</a:t>
            </a:r>
            <a:r>
              <a:rPr lang="sr-Latn-CS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sr-Latn-CS" smtClean="0">
              <a:solidFill>
                <a:schemeClr val="tx2"/>
              </a:solidFill>
            </a:endParaRPr>
          </a:p>
        </p:txBody>
      </p:sp>
      <p:pic>
        <p:nvPicPr>
          <p:cNvPr id="57347" name="Picture 2" descr="C:\Users\Mirjana Petrovic\Desktop\storage-in-Chilliw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620713"/>
            <a:ext cx="12350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412875"/>
            <a:ext cx="8964612" cy="557688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400" b="1" smtClean="0">
                <a:solidFill>
                  <a:schemeClr val="tx2"/>
                </a:solidFill>
              </a:rPr>
              <a:t>Основне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потребе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људског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 бића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нормално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се одржавају  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 у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међусобној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равнотежи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у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здравих људи</a:t>
            </a:r>
            <a:r>
              <a:rPr lang="sr-Latn-CS" sz="2400" b="1" smtClean="0">
                <a:solidFill>
                  <a:schemeClr val="tx2"/>
                </a:solidFill>
              </a:rPr>
              <a:t>, </a:t>
            </a:r>
            <a:r>
              <a:rPr lang="en-US" sz="2400" b="1" smtClean="0">
                <a:solidFill>
                  <a:schemeClr val="tx2"/>
                </a:solidFill>
              </a:rPr>
              <a:t>гледајући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са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 аспекта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здравствене неге:</a:t>
            </a:r>
            <a:r>
              <a:rPr lang="sr-Latn-CS" sz="2400" b="1" smtClean="0">
                <a:solidFill>
                  <a:schemeClr val="tx2"/>
                </a:solidFill>
              </a:rPr>
              <a:t> ,,</a:t>
            </a:r>
            <a:r>
              <a:rPr lang="en-US" sz="2400" b="1" smtClean="0">
                <a:solidFill>
                  <a:schemeClr val="tx2"/>
                </a:solidFill>
              </a:rPr>
              <a:t>Особа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која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има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адекватне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 физиолошке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функције</a:t>
            </a:r>
            <a:r>
              <a:rPr lang="sr-Latn-CS" sz="2400" b="1" smtClean="0">
                <a:solidFill>
                  <a:schemeClr val="tx2"/>
                </a:solidFill>
              </a:rPr>
              <a:t>, </a:t>
            </a:r>
            <a:r>
              <a:rPr lang="en-US" sz="2400" b="1" smtClean="0">
                <a:solidFill>
                  <a:schemeClr val="tx2"/>
                </a:solidFill>
              </a:rPr>
              <a:t>која има задовољавајући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и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 продуктивни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социјални живот</a:t>
            </a:r>
            <a:r>
              <a:rPr lang="sr-Latn-CS" sz="2400" b="1" smtClean="0">
                <a:solidFill>
                  <a:schemeClr val="tx2"/>
                </a:solidFill>
              </a:rPr>
              <a:t>, </a:t>
            </a:r>
            <a:r>
              <a:rPr lang="en-US" sz="2400" b="1" smtClean="0">
                <a:solidFill>
                  <a:schemeClr val="tx2"/>
                </a:solidFill>
              </a:rPr>
              <a:t>која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опажа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да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може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да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 испољава мисли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осећања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која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користи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 интелектуалне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способности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вештине</a:t>
            </a:r>
            <a:r>
              <a:rPr lang="sr-Latn-CS" sz="2400" b="1" smtClean="0">
                <a:solidFill>
                  <a:schemeClr val="tx2"/>
                </a:solidFill>
              </a:rPr>
              <a:t>,</a:t>
            </a:r>
            <a:r>
              <a:rPr lang="en-US" sz="2400" b="1" smtClean="0">
                <a:solidFill>
                  <a:schemeClr val="tx2"/>
                </a:solidFill>
              </a:rPr>
              <a:t> јесте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особа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која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 функционише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на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здрав начин</a:t>
            </a:r>
            <a:r>
              <a:rPr lang="sr-Latn-CS" sz="2400" b="1" smtClean="0">
                <a:solidFill>
                  <a:schemeClr val="tx2"/>
                </a:solidFill>
              </a:rPr>
              <a:t>,, </a:t>
            </a:r>
            <a:r>
              <a:rPr lang="en-US" sz="2400" b="1" smtClean="0">
                <a:solidFill>
                  <a:schemeClr val="tx2"/>
                </a:solidFill>
              </a:rPr>
              <a:t>...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US" sz="2800" b="1" smtClean="0">
              <a:solidFill>
                <a:schemeClr val="tx2"/>
              </a:solidFill>
            </a:endParaRPr>
          </a:p>
          <a:p>
            <a:pPr marL="0" indent="0" algn="r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Latn-CS" sz="2400" smtClean="0">
                <a:solidFill>
                  <a:schemeClr val="tx2"/>
                </a:solidFill>
              </a:rPr>
              <a:t>(</a:t>
            </a:r>
            <a:r>
              <a:rPr lang="en-US" sz="2400" b="1" i="1" smtClean="0">
                <a:solidFill>
                  <a:schemeClr val="tx2"/>
                </a:solidFill>
              </a:rPr>
              <a:t>Luckman,</a:t>
            </a:r>
            <a:r>
              <a:rPr lang="sr-Latn-CS" sz="2400" b="1" i="1" smtClean="0">
                <a:solidFill>
                  <a:schemeClr val="tx2"/>
                </a:solidFill>
              </a:rPr>
              <a:t> </a:t>
            </a:r>
            <a:r>
              <a:rPr lang="en-US" sz="2400" b="1" i="1" smtClean="0">
                <a:solidFill>
                  <a:schemeClr val="tx2"/>
                </a:solidFill>
              </a:rPr>
              <a:t>Sorensen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90000"/>
              </a:lnSpc>
            </a:pPr>
            <a:endParaRPr lang="sr-Latn-CS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765175"/>
            <a:ext cx="8675687" cy="62642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800" b="1" smtClean="0"/>
              <a:t>Документовање</a:t>
            </a:r>
            <a:r>
              <a:rPr lang="sr-Latn-CS" sz="2800" b="1" smtClean="0"/>
              <a:t> </a:t>
            </a:r>
            <a:r>
              <a:rPr lang="en-US" sz="2800" b="1" smtClean="0"/>
              <a:t>здравствене</a:t>
            </a:r>
            <a:r>
              <a:rPr lang="sr-Latn-CS" sz="2800" b="1" smtClean="0"/>
              <a:t> </a:t>
            </a:r>
            <a:r>
              <a:rPr lang="en-US" sz="2800" b="1" smtClean="0"/>
              <a:t>неге </a:t>
            </a:r>
          </a:p>
          <a:p>
            <a:pPr algn="ctr" eaLnBrk="1" hangingPunct="1">
              <a:buFontTx/>
              <a:buNone/>
            </a:pPr>
            <a:r>
              <a:rPr lang="en-US" sz="2800" b="1" smtClean="0"/>
              <a:t>омогућава</a:t>
            </a:r>
            <a:r>
              <a:rPr lang="sr-Latn-CS" sz="2800" b="1" smtClean="0"/>
              <a:t> </a:t>
            </a:r>
            <a:r>
              <a:rPr lang="en-US" sz="2800" b="1" smtClean="0"/>
              <a:t>сестрама:</a:t>
            </a:r>
          </a:p>
          <a:p>
            <a:pPr algn="ctr" eaLnBrk="1" hangingPunct="1">
              <a:buFontTx/>
              <a:buNone/>
            </a:pPr>
            <a:endParaRPr lang="sr-Latn-CS" sz="2800" b="1" smtClean="0"/>
          </a:p>
          <a:p>
            <a:pPr eaLnBrk="1" hangingPunct="1"/>
            <a:r>
              <a:rPr lang="en-US" sz="2400" b="1" smtClean="0"/>
              <a:t>Да</a:t>
            </a:r>
            <a:r>
              <a:rPr lang="sr-Latn-CS" sz="2400" b="1" smtClean="0"/>
              <a:t> </a:t>
            </a:r>
            <a:r>
              <a:rPr lang="en-US" sz="2400" b="1" smtClean="0"/>
              <a:t>упознају</a:t>
            </a:r>
            <a:r>
              <a:rPr lang="sr-Latn-CS" sz="2400" b="1" smtClean="0"/>
              <a:t> </a:t>
            </a:r>
            <a:r>
              <a:rPr lang="en-US" sz="2400" b="1" smtClean="0"/>
              <a:t>корисника</a:t>
            </a:r>
            <a:r>
              <a:rPr lang="sr-Latn-CS" sz="2400" b="1" smtClean="0"/>
              <a:t> </a:t>
            </a:r>
            <a:r>
              <a:rPr lang="en-US" sz="2400" b="1" smtClean="0"/>
              <a:t>здравствене</a:t>
            </a:r>
            <a:r>
              <a:rPr lang="sr-Latn-CS" sz="2400" b="1" smtClean="0"/>
              <a:t> </a:t>
            </a:r>
            <a:r>
              <a:rPr lang="en-US" sz="2400" b="1" smtClean="0"/>
              <a:t>заштите</a:t>
            </a:r>
            <a:r>
              <a:rPr lang="sr-Latn-CS" sz="2400" b="1" smtClean="0"/>
              <a:t> </a:t>
            </a:r>
            <a:r>
              <a:rPr lang="en-US" sz="2400" b="1" smtClean="0"/>
              <a:t>као јединку</a:t>
            </a:r>
            <a:r>
              <a:rPr lang="sr-Latn-CS" sz="2400" b="1" smtClean="0"/>
              <a:t> </a:t>
            </a:r>
            <a:r>
              <a:rPr lang="en-US" sz="2400" b="1" smtClean="0"/>
              <a:t>са</a:t>
            </a:r>
            <a:r>
              <a:rPr lang="sr-Latn-CS" sz="2400" b="1" smtClean="0"/>
              <a:t> </a:t>
            </a:r>
            <a:r>
              <a:rPr lang="en-US" sz="2400" b="1" smtClean="0"/>
              <a:t>свим</a:t>
            </a:r>
            <a:r>
              <a:rPr lang="sr-Latn-CS" sz="2400" b="1" smtClean="0"/>
              <a:t> </a:t>
            </a:r>
            <a:r>
              <a:rPr lang="en-US" sz="2400" b="1" smtClean="0"/>
              <a:t>психичким</a:t>
            </a:r>
            <a:r>
              <a:rPr lang="sr-Latn-CS" sz="2400" b="1" smtClean="0"/>
              <a:t>, </a:t>
            </a:r>
            <a:r>
              <a:rPr lang="en-US" sz="2400" b="1" smtClean="0"/>
              <a:t>физичким</a:t>
            </a:r>
            <a:r>
              <a:rPr lang="sr-Latn-CS" sz="2400" b="1" smtClean="0"/>
              <a:t>,</a:t>
            </a:r>
            <a:r>
              <a:rPr lang="en-US" sz="2400" b="1" smtClean="0"/>
              <a:t> социјалним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другим</a:t>
            </a:r>
            <a:r>
              <a:rPr lang="sr-Latn-CS" sz="2400" b="1" smtClean="0"/>
              <a:t> </a:t>
            </a:r>
            <a:r>
              <a:rPr lang="en-US" sz="2400" b="1" smtClean="0"/>
              <a:t>особеностима</a:t>
            </a:r>
            <a:endParaRPr lang="sr-Latn-CS" sz="2400" b="1" smtClean="0"/>
          </a:p>
          <a:p>
            <a:pPr eaLnBrk="1" hangingPunct="1"/>
            <a:r>
              <a:rPr lang="en-US" sz="2400" b="1" smtClean="0"/>
              <a:t>Да</a:t>
            </a:r>
            <a:r>
              <a:rPr lang="sr-Latn-CS" sz="2400" b="1" smtClean="0"/>
              <a:t> </a:t>
            </a:r>
            <a:r>
              <a:rPr lang="en-US" sz="2400" b="1" smtClean="0"/>
              <a:t>евидентирају</a:t>
            </a:r>
            <a:r>
              <a:rPr lang="sr-Latn-CS" sz="2400" b="1" smtClean="0"/>
              <a:t> </a:t>
            </a:r>
            <a:r>
              <a:rPr lang="en-US" sz="2400" b="1" smtClean="0"/>
              <a:t>корисникове</a:t>
            </a:r>
            <a:r>
              <a:rPr lang="sr-Latn-CS" sz="2400" b="1" smtClean="0"/>
              <a:t> </a:t>
            </a:r>
            <a:r>
              <a:rPr lang="en-US" sz="2400" b="1" smtClean="0"/>
              <a:t>индивидуалне проблеме</a:t>
            </a:r>
            <a:r>
              <a:rPr lang="sr-Latn-CS" sz="2400" b="1" smtClean="0"/>
              <a:t>,</a:t>
            </a:r>
            <a:r>
              <a:rPr lang="en-US" sz="2400" b="1" smtClean="0"/>
              <a:t> тј</a:t>
            </a:r>
            <a:r>
              <a:rPr lang="sr-Latn-CS" sz="2400" b="1" smtClean="0"/>
              <a:t>. </a:t>
            </a:r>
            <a:r>
              <a:rPr lang="en-US" sz="2400" b="1" smtClean="0"/>
              <a:t>потребе</a:t>
            </a:r>
            <a:endParaRPr lang="sr-Latn-CS" sz="2400" b="1" smtClean="0"/>
          </a:p>
          <a:p>
            <a:pPr eaLnBrk="1" hangingPunct="1"/>
            <a:r>
              <a:rPr lang="en-US" sz="2400" b="1" smtClean="0"/>
              <a:t>Да</a:t>
            </a:r>
            <a:r>
              <a:rPr lang="sr-Latn-CS" sz="2400" b="1" smtClean="0"/>
              <a:t> </a:t>
            </a:r>
            <a:r>
              <a:rPr lang="en-US" sz="2400" b="1" smtClean="0"/>
              <a:t>план</a:t>
            </a:r>
            <a:r>
              <a:rPr lang="sr-Latn-CS" sz="2400" b="1" smtClean="0"/>
              <a:t> </a:t>
            </a:r>
            <a:r>
              <a:rPr lang="en-US" sz="2400" b="1" smtClean="0"/>
              <a:t>неге</a:t>
            </a:r>
            <a:r>
              <a:rPr lang="sr-Latn-CS" sz="2400" b="1" smtClean="0"/>
              <a:t>, </a:t>
            </a:r>
            <a:r>
              <a:rPr lang="en-US" sz="2400" b="1" smtClean="0"/>
              <a:t>циљеве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реализацију</a:t>
            </a:r>
            <a:r>
              <a:rPr lang="sr-Latn-CS" sz="2400" b="1" smtClean="0"/>
              <a:t> </a:t>
            </a:r>
            <a:r>
              <a:rPr lang="en-US" sz="2400" b="1" smtClean="0"/>
              <a:t>могу</a:t>
            </a:r>
            <a:r>
              <a:rPr lang="sr-Latn-CS" sz="2400" b="1" smtClean="0"/>
              <a:t> </a:t>
            </a:r>
            <a:r>
              <a:rPr lang="en-US" sz="2400" b="1" smtClean="0"/>
              <a:t>пратити</a:t>
            </a:r>
            <a:r>
              <a:rPr lang="sr-Latn-CS" sz="2400" b="1" smtClean="0"/>
              <a:t> </a:t>
            </a:r>
            <a:r>
              <a:rPr lang="en-US" sz="2400" b="1" smtClean="0"/>
              <a:t>сви чланови</a:t>
            </a:r>
            <a:r>
              <a:rPr lang="sr-Latn-CS" sz="2400" b="1" smtClean="0"/>
              <a:t> </a:t>
            </a:r>
            <a:r>
              <a:rPr lang="en-US" sz="2400" b="1" smtClean="0"/>
              <a:t>здравственог</a:t>
            </a:r>
            <a:r>
              <a:rPr lang="sr-Latn-CS" sz="2400" b="1" smtClean="0"/>
              <a:t> </a:t>
            </a:r>
            <a:r>
              <a:rPr lang="en-US" sz="2400" b="1" smtClean="0"/>
              <a:t>тима</a:t>
            </a:r>
            <a:r>
              <a:rPr lang="sr-Latn-CS" sz="2400" b="1" smtClean="0"/>
              <a:t> 24 </a:t>
            </a:r>
            <a:r>
              <a:rPr lang="en-US" sz="2400" b="1" smtClean="0"/>
              <a:t>часа</a:t>
            </a:r>
            <a:endParaRPr lang="sr-Latn-CS" sz="2400" b="1" smtClean="0"/>
          </a:p>
          <a:p>
            <a:pPr eaLnBrk="1" hangingPunct="1"/>
            <a:r>
              <a:rPr lang="en-US" sz="2400" b="1" smtClean="0"/>
              <a:t>Даје</a:t>
            </a:r>
            <a:r>
              <a:rPr lang="sr-Latn-CS" sz="2400" b="1" smtClean="0"/>
              <a:t> </a:t>
            </a:r>
            <a:r>
              <a:rPr lang="en-US" sz="2400" b="1" smtClean="0"/>
              <a:t>доказе</a:t>
            </a:r>
            <a:r>
              <a:rPr lang="sr-Latn-CS" sz="2400" b="1" smtClean="0"/>
              <a:t> </a:t>
            </a:r>
            <a:r>
              <a:rPr lang="en-US" sz="2400" b="1" smtClean="0"/>
              <a:t>да</a:t>
            </a:r>
            <a:r>
              <a:rPr lang="sr-Latn-CS" sz="2400" b="1" smtClean="0"/>
              <a:t> </a:t>
            </a:r>
            <a:r>
              <a:rPr lang="en-US" sz="2400" b="1" smtClean="0"/>
              <a:t>су</a:t>
            </a:r>
            <a:r>
              <a:rPr lang="sr-Latn-CS" sz="2400" b="1" smtClean="0"/>
              <a:t> </a:t>
            </a:r>
            <a:r>
              <a:rPr lang="en-US" sz="2400" b="1" smtClean="0"/>
              <a:t>налози</a:t>
            </a:r>
            <a:r>
              <a:rPr lang="sr-Latn-CS" sz="2400" b="1" smtClean="0"/>
              <a:t> </a:t>
            </a:r>
            <a:r>
              <a:rPr lang="en-US" sz="2400" b="1" smtClean="0"/>
              <a:t>извршени</a:t>
            </a:r>
            <a:r>
              <a:rPr lang="sr-Latn-CS" sz="2400" b="1" smtClean="0"/>
              <a:t>, </a:t>
            </a:r>
            <a:r>
              <a:rPr lang="en-US" sz="2400" b="1" smtClean="0"/>
              <a:t>датум</a:t>
            </a:r>
            <a:r>
              <a:rPr lang="sr-Latn-CS" sz="2400" b="1" smtClean="0"/>
              <a:t> </a:t>
            </a:r>
            <a:r>
              <a:rPr lang="en-US" sz="2400" b="1" smtClean="0"/>
              <a:t>и време извршења</a:t>
            </a:r>
            <a:r>
              <a:rPr lang="sr-Latn-CS" sz="2400" b="1" smtClean="0"/>
              <a:t>, </a:t>
            </a:r>
            <a:r>
              <a:rPr lang="en-US" sz="2400" b="1" smtClean="0"/>
              <a:t>потпис</a:t>
            </a:r>
            <a:r>
              <a:rPr lang="sr-Latn-CS" sz="2400" b="1" smtClean="0"/>
              <a:t> </a:t>
            </a:r>
            <a:r>
              <a:rPr lang="en-US" sz="2400" b="1" smtClean="0"/>
              <a:t>медицинске</a:t>
            </a:r>
            <a:r>
              <a:rPr lang="sr-Latn-CS" sz="2400" b="1" smtClean="0"/>
              <a:t> </a:t>
            </a:r>
            <a:r>
              <a:rPr lang="en-US" sz="2400" b="1" smtClean="0"/>
              <a:t>сестре,</a:t>
            </a:r>
            <a:r>
              <a:rPr lang="sr-Latn-CS" sz="2400" b="1" smtClean="0"/>
              <a:t> </a:t>
            </a:r>
            <a:r>
              <a:rPr lang="en-US" sz="2400" b="1" smtClean="0"/>
              <a:t>која</a:t>
            </a:r>
            <a:r>
              <a:rPr lang="sr-Latn-CS" sz="2400" b="1" smtClean="0"/>
              <a:t> </a:t>
            </a:r>
            <a:r>
              <a:rPr lang="en-US" sz="2400" b="1" smtClean="0"/>
              <a:t>је</a:t>
            </a:r>
            <a:r>
              <a:rPr lang="sr-Latn-CS" sz="2400" b="1" smtClean="0"/>
              <a:t> </a:t>
            </a:r>
            <a:r>
              <a:rPr lang="en-US" sz="2400" b="1" smtClean="0"/>
              <a:t>планирала и</a:t>
            </a:r>
            <a:r>
              <a:rPr lang="sr-Latn-CS" sz="2400" b="1" smtClean="0"/>
              <a:t> </a:t>
            </a:r>
            <a:r>
              <a:rPr lang="en-US" sz="2400" b="1" smtClean="0"/>
              <a:t>реализовала</a:t>
            </a:r>
            <a:r>
              <a:rPr lang="sr-Latn-CS" sz="2400" b="1" smtClean="0"/>
              <a:t> </a:t>
            </a:r>
            <a:r>
              <a:rPr lang="en-US" sz="2400" b="1" smtClean="0"/>
              <a:t>здравствену</a:t>
            </a:r>
            <a:r>
              <a:rPr lang="sr-Latn-CS" sz="2400" b="1" smtClean="0"/>
              <a:t> </a:t>
            </a:r>
            <a:r>
              <a:rPr lang="en-US" sz="2400" b="1" smtClean="0"/>
              <a:t>негу</a:t>
            </a:r>
            <a:endParaRPr lang="sr-Latn-CS" sz="2800" b="1" smtClean="0"/>
          </a:p>
          <a:p>
            <a:pPr eaLnBrk="1" hangingPunct="1"/>
            <a:endParaRPr lang="sr-Latn-CS" sz="2800" b="1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276475"/>
            <a:ext cx="8229600" cy="5505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tx2"/>
                </a:solidFill>
              </a:rPr>
              <a:t>Са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аспекта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прикупљања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података важно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имати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уму,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 утврђивање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негом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треба обратитити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посебну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пажњу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</a:t>
            </a:r>
            <a:r>
              <a:rPr lang="sr-Latn-CS" smtClean="0">
                <a:solidFill>
                  <a:schemeClr val="tx2"/>
                </a:solidFill>
              </a:rPr>
              <a:t>:</a:t>
            </a:r>
            <a:endParaRPr 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mtClean="0">
                <a:solidFill>
                  <a:schemeClr val="tx2"/>
                </a:solidFill>
              </a:rPr>
              <a:t>- </a:t>
            </a:r>
            <a:r>
              <a:rPr lang="en-US" smtClean="0">
                <a:solidFill>
                  <a:schemeClr val="tx2"/>
                </a:solidFill>
              </a:rPr>
              <a:t>Физиолошке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потребе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mtClean="0">
                <a:solidFill>
                  <a:schemeClr val="tx2"/>
                </a:solidFill>
              </a:rPr>
              <a:t>- </a:t>
            </a:r>
            <a:r>
              <a:rPr lang="en-US" smtClean="0">
                <a:solidFill>
                  <a:schemeClr val="tx2"/>
                </a:solidFill>
              </a:rPr>
              <a:t>Емоционалне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потребе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mtClean="0">
                <a:solidFill>
                  <a:schemeClr val="tx2"/>
                </a:solidFill>
              </a:rPr>
              <a:t>- </a:t>
            </a:r>
            <a:r>
              <a:rPr lang="en-US" smtClean="0">
                <a:solidFill>
                  <a:schemeClr val="tx2"/>
                </a:solidFill>
              </a:rPr>
              <a:t>Социјалне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потребе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mtClean="0">
                <a:solidFill>
                  <a:schemeClr val="tx2"/>
                </a:solidFill>
              </a:rPr>
              <a:t>- </a:t>
            </a:r>
            <a:r>
              <a:rPr lang="en-US" smtClean="0">
                <a:solidFill>
                  <a:schemeClr val="tx2"/>
                </a:solidFill>
              </a:rPr>
              <a:t>Интелектуалне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потребе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sr-Latn-CS" smtClean="0">
              <a:solidFill>
                <a:schemeClr val="tx2"/>
              </a:solidFill>
            </a:endParaRPr>
          </a:p>
        </p:txBody>
      </p:sp>
      <p:pic>
        <p:nvPicPr>
          <p:cNvPr id="59395" name="Picture 2" descr="C:\Users\Mirjana Petrovic\Desktop\storage-in-Chilliw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620713"/>
            <a:ext cx="12350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700213"/>
            <a:ext cx="8661400" cy="59372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chemeClr val="tx2"/>
                </a:solidFill>
              </a:rPr>
              <a:t>Медицинска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сестра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врши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утврђивање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потреба</a:t>
            </a:r>
            <a:endParaRPr lang="sr-Latn-CS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  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негом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основу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сестринске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анамнезе</a:t>
            </a:r>
            <a:endParaRPr lang="sr-Latn-CS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  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даљег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континуираног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праћења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болесника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chemeClr val="tx2"/>
                </a:solidFill>
              </a:rPr>
              <a:t>Утвђене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треба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класификовати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према</a:t>
            </a:r>
            <a:endParaRPr lang="sr-Latn-CS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  приоритету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chemeClr val="tx2"/>
                </a:solidFill>
              </a:rPr>
              <a:t>Приоритет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утврђујемо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према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степену   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mtClean="0">
                <a:solidFill>
                  <a:schemeClr val="tx2"/>
                </a:solidFill>
              </a:rPr>
              <a:t>  угрожености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здравља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или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живота</a:t>
            </a:r>
            <a:endParaRPr lang="sr-Latn-CS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endParaRPr lang="sr-Latn-CS" smtClean="0">
              <a:solidFill>
                <a:schemeClr val="tx2"/>
              </a:solidFill>
            </a:endParaRPr>
          </a:p>
        </p:txBody>
      </p:sp>
      <p:pic>
        <p:nvPicPr>
          <p:cNvPr id="60419" name="Picture 2" descr="C:\Users\Mirjana Petrovic\Desktop\storage-in-Chilliw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15888"/>
            <a:ext cx="12350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2133600"/>
            <a:ext cx="9144000" cy="5000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chemeClr val="tx2"/>
                </a:solidFill>
              </a:rPr>
              <a:t>Као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полазиште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прикупљање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података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 процену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болесника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негом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и касније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планирање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реализацију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неге користи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се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лекарска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дијагноза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endParaRPr 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chemeClr val="tx2"/>
                </a:solidFill>
              </a:rPr>
              <a:t>Прикупљени подаци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чине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основу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постављање сестринске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дијагнозе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и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утврђивање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потреба болесника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негом</a:t>
            </a:r>
            <a:endParaRPr lang="sr-Latn-C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sr-Latn-CS" smtClean="0">
              <a:solidFill>
                <a:schemeClr val="tx2"/>
              </a:solidFill>
            </a:endParaRPr>
          </a:p>
        </p:txBody>
      </p:sp>
      <p:pic>
        <p:nvPicPr>
          <p:cNvPr id="61443" name="Picture 2" descr="C:\Users\Mirjana Petrovic\Desktop\storage-in-Chilliw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2350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908050"/>
            <a:ext cx="8748712" cy="5576888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ИЗВОРИ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ПОДАТАКА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sz="28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Примарни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болесник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или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родитељ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када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је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мало дете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питању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 Секундарни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члан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породице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или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друго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лице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из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непосредне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околине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документација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чланови   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здравственог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тима,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или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други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стручњаци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</a:rPr>
              <a:t> Терцијарни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одговарајућа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литература </a:t>
            </a:r>
            <a:r>
              <a:rPr lang="sr-Latn-CS" sz="2400" smtClean="0">
                <a:solidFill>
                  <a:schemeClr val="tx2"/>
                </a:solidFill>
              </a:rPr>
              <a:t>–</a:t>
            </a:r>
            <a:r>
              <a:rPr lang="en-US" sz="2400" smtClean="0">
                <a:solidFill>
                  <a:schemeClr val="tx2"/>
                </a:solidFill>
              </a:rPr>
              <a:t> стручна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сестринска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медицинска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литература,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стручни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скупови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90000"/>
              </a:lnSpc>
            </a:pPr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836613"/>
            <a:ext cx="9144000" cy="550545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ФАКТОРИ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КОЈИ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УТИЧУ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НА ПРИКУПЉАЊЕ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ПОДАТАКА: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8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 Физичко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психичко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емоционално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стање 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болесника 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медицинске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сестре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 Претходно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искуство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вези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садашњи стањем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 Препознавање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разумевање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догађаја 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 Културолошко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социјално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порекло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стање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 Стање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чула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 Услови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којима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пружају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односно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примају 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информације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 Стручне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способности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медицинске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сетре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700213"/>
            <a:ext cx="8229600" cy="5576887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</a:pPr>
            <a:r>
              <a:rPr lang="en-US" b="1" smtClean="0">
                <a:solidFill>
                  <a:schemeClr val="tx2"/>
                </a:solidFill>
              </a:rPr>
              <a:t>НАЧИН</a:t>
            </a:r>
            <a:r>
              <a:rPr lang="sr-Latn-CS" b="1" smtClean="0">
                <a:solidFill>
                  <a:schemeClr val="tx2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ПРИКУПЉАЊА ПОДАТАКА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sr-Latn-CS" b="1" smtClean="0">
              <a:solidFill>
                <a:schemeClr val="tx2"/>
              </a:solidFill>
            </a:endParaRPr>
          </a:p>
          <a:p>
            <a:pPr marL="0" indent="0" eaLnBrk="1" hangingPunct="1"/>
            <a:r>
              <a:rPr lang="en-US" smtClean="0">
                <a:solidFill>
                  <a:schemeClr val="tx2"/>
                </a:solidFill>
              </a:rPr>
              <a:t> Интервју</a:t>
            </a:r>
            <a:endParaRPr lang="sr-Latn-CS" smtClean="0">
              <a:solidFill>
                <a:schemeClr val="tx2"/>
              </a:solidFill>
            </a:endParaRPr>
          </a:p>
          <a:p>
            <a:pPr marL="0" indent="0" eaLnBrk="1" hangingPunct="1"/>
            <a:r>
              <a:rPr lang="en-US" smtClean="0">
                <a:solidFill>
                  <a:schemeClr val="tx2"/>
                </a:solidFill>
              </a:rPr>
              <a:t> Методе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физикалног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процењивања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smtClean="0">
                <a:solidFill>
                  <a:schemeClr val="tx2"/>
                </a:solidFill>
              </a:rPr>
              <a:t>  </a:t>
            </a:r>
            <a:r>
              <a:rPr lang="sr-Latn-CS" smtClean="0">
                <a:solidFill>
                  <a:schemeClr val="tx2"/>
                </a:solidFill>
              </a:rPr>
              <a:t>(</a:t>
            </a:r>
            <a:r>
              <a:rPr lang="en-US" smtClean="0">
                <a:solidFill>
                  <a:schemeClr val="tx2"/>
                </a:solidFill>
              </a:rPr>
              <a:t>посматрање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палпација</a:t>
            </a:r>
            <a:r>
              <a:rPr lang="sr-Latn-CS" smtClean="0">
                <a:solidFill>
                  <a:schemeClr val="tx2"/>
                </a:solidFill>
              </a:rPr>
              <a:t>, </a:t>
            </a:r>
            <a:r>
              <a:rPr lang="en-US" smtClean="0">
                <a:solidFill>
                  <a:schemeClr val="tx2"/>
                </a:solidFill>
              </a:rPr>
              <a:t>аускултација</a:t>
            </a:r>
            <a:r>
              <a:rPr lang="sr-Latn-CS" smtClean="0">
                <a:solidFill>
                  <a:schemeClr val="tx2"/>
                </a:solidFill>
              </a:rPr>
              <a:t>,</a:t>
            </a:r>
            <a:r>
              <a:rPr lang="en-US" smtClean="0">
                <a:solidFill>
                  <a:schemeClr val="tx2"/>
                </a:solidFill>
              </a:rPr>
              <a:t> разне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en-US" smtClean="0">
                <a:solidFill>
                  <a:schemeClr val="tx2"/>
                </a:solidFill>
              </a:rPr>
              <a:t>  технике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мерења</a:t>
            </a:r>
            <a:r>
              <a:rPr lang="sr-Latn-CS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/>
            <a:r>
              <a:rPr lang="en-US" smtClean="0">
                <a:solidFill>
                  <a:schemeClr val="tx2"/>
                </a:solidFill>
              </a:rPr>
              <a:t> Анализа</a:t>
            </a:r>
            <a:r>
              <a:rPr lang="sr-Latn-CS" smtClean="0">
                <a:solidFill>
                  <a:schemeClr val="tx2"/>
                </a:solidFill>
              </a:rPr>
              <a:t> </a:t>
            </a:r>
            <a:r>
              <a:rPr lang="en-US" smtClean="0">
                <a:solidFill>
                  <a:schemeClr val="tx2"/>
                </a:solidFill>
              </a:rPr>
              <a:t>документације</a:t>
            </a:r>
            <a:endParaRPr lang="sr-Latn-CS" smtClean="0">
              <a:solidFill>
                <a:schemeClr val="tx2"/>
              </a:solidFill>
            </a:endParaRPr>
          </a:p>
          <a:p>
            <a:pPr marL="0" indent="0" eaLnBrk="1" hangingPunct="1"/>
            <a:endParaRPr lang="sr-Latn-C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04813"/>
            <a:ext cx="8229600" cy="586581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8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800" b="1" smtClean="0">
              <a:solidFill>
                <a:schemeClr val="tx2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ИНТЕРВЈУ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sz="28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800" smtClean="0">
                <a:solidFill>
                  <a:schemeClr val="tx2"/>
                </a:solidFill>
              </a:rPr>
              <a:t>Разговор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је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здравственој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нези</a:t>
            </a:r>
            <a:r>
              <a:rPr lang="sr-Latn-CS" sz="2800" smtClean="0">
                <a:solidFill>
                  <a:schemeClr val="tx2"/>
                </a:solidFill>
              </a:rPr>
              <a:t>,</a:t>
            </a:r>
            <a:r>
              <a:rPr lang="en-US" sz="2800" smtClean="0">
                <a:solidFill>
                  <a:schemeClr val="tx2"/>
                </a:solidFill>
              </a:rPr>
              <a:t> процес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међусобне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размене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вербалних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информација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између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медицинске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сестре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корисника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односно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других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лица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заинтересованих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његово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стање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као и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између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медицинске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сестре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других  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чланова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здравственог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тима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који учествују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третману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болесника</a:t>
            </a:r>
            <a:r>
              <a:rPr lang="sr-Latn-CS" sz="2800" smtClean="0">
                <a:solidFill>
                  <a:schemeClr val="tx2"/>
                </a:solidFill>
              </a:rPr>
              <a:t>.</a:t>
            </a:r>
          </a:p>
          <a:p>
            <a:pPr marL="0" indent="0" eaLnBrk="1" hangingPunct="1">
              <a:lnSpc>
                <a:spcPct val="90000"/>
              </a:lnSpc>
            </a:pPr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333375"/>
            <a:ext cx="8893175" cy="53609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800" smtClean="0">
                <a:solidFill>
                  <a:schemeClr val="tx2"/>
                </a:solidFill>
              </a:rPr>
              <a:t> Разговор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фази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прикупљања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иницијалних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података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посебно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значење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 сестринску  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анамнезу 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служи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стварању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основе </a:t>
            </a:r>
            <a:r>
              <a:rPr lang="sr-Latn-CS" sz="2800" smtClean="0">
                <a:solidFill>
                  <a:schemeClr val="tx2"/>
                </a:solidFill>
              </a:rPr>
              <a:t>(</a:t>
            </a:r>
            <a:r>
              <a:rPr lang="en-US" sz="2800" smtClean="0">
                <a:solidFill>
                  <a:schemeClr val="tx2"/>
                </a:solidFill>
              </a:rPr>
              <a:t>базе</a:t>
            </a:r>
            <a:r>
              <a:rPr lang="sr-Latn-CS" sz="2800" smtClean="0">
                <a:solidFill>
                  <a:schemeClr val="tx2"/>
                </a:solidFill>
              </a:rPr>
              <a:t>)</a:t>
            </a:r>
            <a:endParaRPr lang="en-U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података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почетну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процену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стања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реаговања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корисника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проблем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утврђивање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његових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потреба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негом</a:t>
            </a:r>
            <a:r>
              <a:rPr lang="sr-Latn-CS" sz="2800" smtClean="0">
                <a:solidFill>
                  <a:schemeClr val="tx2"/>
                </a:solidFill>
              </a:rPr>
              <a:t>,</a:t>
            </a:r>
            <a:endParaRPr lang="en-U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стварање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иницијалног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плана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као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све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друге етапе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Процес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укључујући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евалуацију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800" smtClean="0">
                <a:solidFill>
                  <a:schemeClr val="tx2"/>
                </a:solidFill>
              </a:rPr>
              <a:t> Разговор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треба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прилагодити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пре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свега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здравственом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стању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узрасту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образовању</a:t>
            </a:r>
            <a:r>
              <a:rPr lang="sr-Latn-CS" sz="2800" smtClean="0">
                <a:solidFill>
                  <a:schemeClr val="tx2"/>
                </a:solidFill>
              </a:rPr>
              <a:t>,</a:t>
            </a:r>
            <a:endParaRPr lang="en-U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интелектуалним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културолошким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социјалним,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другим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посебностима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особеностима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корисника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765175"/>
            <a:ext cx="8677275" cy="55768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800" smtClean="0">
                <a:solidFill>
                  <a:schemeClr val="tx2"/>
                </a:solidFill>
              </a:rPr>
              <a:t> Иницијални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разговор,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медицинска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сестра</a:t>
            </a:r>
            <a:r>
              <a:rPr lang="sr-Latn-CS" sz="2800" smtClean="0">
                <a:solidFill>
                  <a:schemeClr val="tx2"/>
                </a:solidFill>
              </a:rPr>
              <a:t>,</a:t>
            </a:r>
            <a:endParaRPr lang="en-U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по правилу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почиње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тако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што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представи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саговорнику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именом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презименом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функцијом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коју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има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институцији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објасни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endParaRPr lang="en-U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циљ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разговора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напомињући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да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ће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поставити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пуно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питања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како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би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добила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више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података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обезбедила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бољу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негу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800" smtClean="0">
                <a:solidFill>
                  <a:schemeClr val="tx2"/>
                </a:solidFill>
              </a:rPr>
              <a:t> 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основу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информација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добијених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при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првом контакту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болесником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сачињава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сестринска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дијагноза</a:t>
            </a:r>
            <a:r>
              <a:rPr lang="sr-Latn-CS" sz="2800" smtClean="0">
                <a:solidFill>
                  <a:schemeClr val="tx2"/>
                </a:solidFill>
              </a:rPr>
              <a:t>, </a:t>
            </a:r>
            <a:r>
              <a:rPr lang="en-US" sz="2800" smtClean="0">
                <a:solidFill>
                  <a:schemeClr val="tx2"/>
                </a:solidFill>
              </a:rPr>
              <a:t>па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препоручује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вођење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наменски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припремљеног разговора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260350"/>
            <a:ext cx="8785225" cy="5865813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Кроз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планирани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разговор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утврдиће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се</a:t>
            </a:r>
            <a:r>
              <a:rPr lang="sr-Latn-CS" sz="2400" b="1" smtClean="0">
                <a:solidFill>
                  <a:schemeClr val="tx2"/>
                </a:solidFill>
              </a:rPr>
              <a:t>:</a:t>
            </a:r>
            <a:endParaRPr lang="en-US" sz="24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0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Стил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свакодневног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живљења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болесника</a:t>
            </a:r>
            <a:r>
              <a:rPr lang="sr-Latn-CS" sz="2000" smtClean="0">
                <a:solidFill>
                  <a:schemeClr val="tx2"/>
                </a:solidFill>
              </a:rPr>
              <a:t>, </a:t>
            </a:r>
            <a:r>
              <a:rPr lang="en-US" sz="2000" smtClean="0">
                <a:solidFill>
                  <a:schemeClr val="tx2"/>
                </a:solidFill>
              </a:rPr>
              <a:t>начин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који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задовољава основне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потребе, самостално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или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уз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помоћ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других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лица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Шта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карактерише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свакодневни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живот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болесника</a:t>
            </a:r>
            <a:r>
              <a:rPr lang="sr-Latn-CS" sz="2000" smtClean="0">
                <a:solidFill>
                  <a:schemeClr val="tx2"/>
                </a:solidFill>
              </a:rPr>
              <a:t>, </a:t>
            </a:r>
            <a:r>
              <a:rPr lang="en-US" sz="2000" smtClean="0">
                <a:solidFill>
                  <a:schemeClr val="tx2"/>
                </a:solidFill>
              </a:rPr>
              <a:t>укључујући породицу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посао</a:t>
            </a:r>
            <a:r>
              <a:rPr lang="sr-Latn-CS" sz="2000" smtClean="0">
                <a:solidFill>
                  <a:schemeClr val="tx2"/>
                </a:solidFill>
              </a:rPr>
              <a:t>, </a:t>
            </a:r>
            <a:r>
              <a:rPr lang="en-US" sz="2000" smtClean="0">
                <a:solidFill>
                  <a:schemeClr val="tx2"/>
                </a:solidFill>
              </a:rPr>
              <a:t>колеге</a:t>
            </a:r>
            <a:r>
              <a:rPr lang="sr-Latn-CS" sz="2000" smtClean="0">
                <a:solidFill>
                  <a:schemeClr val="tx2"/>
                </a:solidFill>
              </a:rPr>
              <a:t>, </a:t>
            </a:r>
            <a:r>
              <a:rPr lang="en-US" sz="2000" smtClean="0">
                <a:solidFill>
                  <a:schemeClr val="tx2"/>
                </a:solidFill>
              </a:rPr>
              <a:t>пријатеље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Шта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болесник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зна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о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садашњој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болести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колико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разуме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свој здравствени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проблем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Char char="-"/>
            </a:pPr>
            <a:r>
              <a:rPr lang="en-US" sz="2000" smtClean="0">
                <a:solidFill>
                  <a:schemeClr val="tx2"/>
                </a:solidFill>
              </a:rPr>
              <a:t> 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који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начин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болесник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реагује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садашње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стање са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физичког</a:t>
            </a:r>
            <a:r>
              <a:rPr lang="sr-Latn-CS" sz="2000" smtClean="0">
                <a:solidFill>
                  <a:schemeClr val="tx2"/>
                </a:solidFill>
              </a:rPr>
              <a:t>,</a:t>
            </a:r>
            <a:r>
              <a:rPr lang="en-US" sz="2000" smtClean="0">
                <a:solidFill>
                  <a:schemeClr val="tx2"/>
                </a:solidFill>
              </a:rPr>
              <a:t> психолошког</a:t>
            </a:r>
            <a:r>
              <a:rPr lang="sr-Latn-CS" sz="2000" smtClean="0">
                <a:solidFill>
                  <a:schemeClr val="tx2"/>
                </a:solidFill>
              </a:rPr>
              <a:t>, </a:t>
            </a:r>
            <a:r>
              <a:rPr lang="en-US" sz="2000" smtClean="0">
                <a:solidFill>
                  <a:schemeClr val="tx2"/>
                </a:solidFill>
              </a:rPr>
              <a:t>социолошког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културног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аспекта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Како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сагледава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препреке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које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га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онемогућавају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да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задовољи своје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потребе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Који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су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најважнији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психолошки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проблеми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болесника</a:t>
            </a:r>
            <a:r>
              <a:rPr lang="sr-Latn-CS" sz="2000" smtClean="0">
                <a:solidFill>
                  <a:schemeClr val="tx2"/>
                </a:solidFill>
              </a:rPr>
              <a:t>, </a:t>
            </a:r>
            <a:r>
              <a:rPr lang="en-US" sz="2000" smtClean="0">
                <a:solidFill>
                  <a:schemeClr val="tx2"/>
                </a:solidFill>
              </a:rPr>
              <a:t>са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аспекта неге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Како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најчешће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реагује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у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стресним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ситуацијама, адаптибилно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или неадекватно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Каква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су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претходна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искуства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болесника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у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болести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систему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ЗН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smtClean="0">
                <a:solidFill>
                  <a:schemeClr val="tx2"/>
                </a:solidFill>
              </a:rPr>
              <a:t>- </a:t>
            </a:r>
            <a:r>
              <a:rPr lang="en-US" sz="2000" smtClean="0">
                <a:solidFill>
                  <a:schemeClr val="tx2"/>
                </a:solidFill>
              </a:rPr>
              <a:t>Од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кога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какву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помоћ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појединац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може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да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очекује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Char char="-"/>
            </a:pPr>
            <a:r>
              <a:rPr lang="en-US" sz="2000" smtClean="0">
                <a:solidFill>
                  <a:schemeClr val="tx2"/>
                </a:solidFill>
              </a:rPr>
              <a:t>Да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ли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болесник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има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посебих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жеља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у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погледу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задовољавања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000" smtClean="0">
                <a:solidFill>
                  <a:schemeClr val="tx2"/>
                </a:solidFill>
              </a:rPr>
              <a:t> његових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потреба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за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негом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</a:t>
            </a:r>
            <a:r>
              <a:rPr lang="sr-Latn-C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tx2"/>
                </a:solidFill>
              </a:rPr>
              <a:t>исхраном</a:t>
            </a:r>
            <a:endParaRPr lang="sr-Latn-CS" sz="20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endParaRPr lang="sr-Latn-CS" sz="20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692150"/>
            <a:ext cx="8229600" cy="56499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800" b="1" smtClean="0"/>
              <a:t>Документовање</a:t>
            </a:r>
            <a:r>
              <a:rPr lang="sr-Latn-CS" sz="2800" b="1" smtClean="0"/>
              <a:t> </a:t>
            </a:r>
            <a:r>
              <a:rPr lang="en-US" sz="2800" b="1" smtClean="0"/>
              <a:t>здравствене неге</a:t>
            </a:r>
            <a:r>
              <a:rPr lang="sr-Latn-CS" sz="2800" b="1" smtClean="0"/>
              <a:t> </a:t>
            </a:r>
            <a:r>
              <a:rPr lang="en-US" sz="2800" b="1" smtClean="0"/>
              <a:t>омогућава</a:t>
            </a:r>
            <a:r>
              <a:rPr lang="sr-Latn-CS" sz="2800" b="1" smtClean="0"/>
              <a:t> </a:t>
            </a:r>
            <a:r>
              <a:rPr lang="en-US" sz="2800" b="1" smtClean="0"/>
              <a:t>сестрама:</a:t>
            </a:r>
          </a:p>
          <a:p>
            <a:pPr eaLnBrk="1" hangingPunct="1">
              <a:buFontTx/>
              <a:buNone/>
            </a:pPr>
            <a:endParaRPr lang="sr-Latn-CS" sz="2400" b="1" smtClean="0"/>
          </a:p>
          <a:p>
            <a:pPr eaLnBrk="1" hangingPunct="1"/>
            <a:r>
              <a:rPr lang="en-US" sz="2400" b="1" smtClean="0"/>
              <a:t>Даје</a:t>
            </a:r>
            <a:r>
              <a:rPr lang="sr-Latn-CS" sz="2400" b="1" smtClean="0"/>
              <a:t> </a:t>
            </a:r>
            <a:r>
              <a:rPr lang="en-US" sz="2400" b="1" smtClean="0"/>
              <a:t>увид</a:t>
            </a:r>
            <a:r>
              <a:rPr lang="sr-Latn-CS" sz="2400" b="1" smtClean="0"/>
              <a:t> </a:t>
            </a:r>
            <a:r>
              <a:rPr lang="en-US" sz="2400" b="1" smtClean="0"/>
              <a:t>у</a:t>
            </a:r>
            <a:r>
              <a:rPr lang="sr-Latn-CS" sz="2400" b="1" smtClean="0"/>
              <a:t> </a:t>
            </a:r>
            <a:r>
              <a:rPr lang="en-US" sz="2400" b="1" smtClean="0"/>
              <a:t>побољшање</a:t>
            </a:r>
            <a:r>
              <a:rPr lang="sr-Latn-CS" sz="2400" b="1" smtClean="0"/>
              <a:t>, </a:t>
            </a:r>
            <a:r>
              <a:rPr lang="en-US" sz="2400" b="1" smtClean="0"/>
              <a:t>тј</a:t>
            </a:r>
            <a:r>
              <a:rPr lang="sr-Latn-CS" sz="2400" b="1" smtClean="0"/>
              <a:t>. </a:t>
            </a:r>
            <a:r>
              <a:rPr lang="en-US" sz="2400" b="1" smtClean="0"/>
              <a:t>погоршање</a:t>
            </a:r>
            <a:r>
              <a:rPr lang="sr-Latn-CS" sz="2400" b="1" smtClean="0"/>
              <a:t> </a:t>
            </a:r>
            <a:r>
              <a:rPr lang="en-US" sz="2400" b="1" smtClean="0"/>
              <a:t>стања корисника</a:t>
            </a:r>
            <a:endParaRPr lang="sr-Latn-CS" sz="2400" b="1" smtClean="0"/>
          </a:p>
          <a:p>
            <a:pPr eaLnBrk="1" hangingPunct="1"/>
            <a:r>
              <a:rPr lang="en-US" sz="2400" b="1" smtClean="0"/>
              <a:t>Представља</a:t>
            </a:r>
            <a:r>
              <a:rPr lang="sr-Latn-CS" sz="2400" b="1" smtClean="0"/>
              <a:t> </a:t>
            </a:r>
            <a:r>
              <a:rPr lang="en-US" sz="2400" b="1" smtClean="0"/>
              <a:t>прихватљивији</a:t>
            </a:r>
            <a:r>
              <a:rPr lang="sr-Latn-CS" sz="2400" b="1" smtClean="0"/>
              <a:t> </a:t>
            </a:r>
            <a:r>
              <a:rPr lang="en-US" sz="2400" b="1" smtClean="0"/>
              <a:t>начин</a:t>
            </a:r>
            <a:r>
              <a:rPr lang="sr-Latn-CS" sz="2400" b="1" smtClean="0"/>
              <a:t> </a:t>
            </a:r>
            <a:r>
              <a:rPr lang="en-US" sz="2400" b="1" smtClean="0"/>
              <a:t>контроле</a:t>
            </a:r>
            <a:r>
              <a:rPr lang="sr-Latn-CS" sz="2400" b="1" smtClean="0"/>
              <a:t> </a:t>
            </a:r>
            <a:r>
              <a:rPr lang="en-US" sz="2400" b="1" smtClean="0"/>
              <a:t>рада</a:t>
            </a:r>
            <a:endParaRPr lang="sr-Latn-CS" sz="2400" b="1" smtClean="0"/>
          </a:p>
          <a:p>
            <a:pPr eaLnBrk="1" hangingPunct="1"/>
            <a:r>
              <a:rPr lang="en-US" sz="2400" b="1" smtClean="0"/>
              <a:t>Доприноси</a:t>
            </a:r>
            <a:r>
              <a:rPr lang="sr-Latn-CS" sz="2400" b="1" smtClean="0"/>
              <a:t> </a:t>
            </a:r>
            <a:r>
              <a:rPr lang="en-US" sz="2400" b="1" smtClean="0"/>
              <a:t>ефикаснијем</a:t>
            </a:r>
            <a:r>
              <a:rPr lang="sr-Latn-CS" sz="2400" b="1" smtClean="0"/>
              <a:t> </a:t>
            </a:r>
            <a:r>
              <a:rPr lang="en-US" sz="2400" b="1" smtClean="0"/>
              <a:t>коришћењу</a:t>
            </a:r>
            <a:r>
              <a:rPr lang="sr-Latn-CS" sz="2400" b="1" smtClean="0"/>
              <a:t> </a:t>
            </a:r>
            <a:r>
              <a:rPr lang="en-US" sz="2400" b="1" smtClean="0"/>
              <a:t>стручних потенцијалних</a:t>
            </a:r>
            <a:r>
              <a:rPr lang="sr-Latn-CS" sz="2400" b="1" smtClean="0"/>
              <a:t> </a:t>
            </a:r>
            <a:r>
              <a:rPr lang="en-US" sz="2400" b="1" smtClean="0"/>
              <a:t>служби</a:t>
            </a:r>
            <a:endParaRPr lang="sr-Latn-CS" sz="2400" b="1" smtClean="0"/>
          </a:p>
          <a:p>
            <a:pPr eaLnBrk="1" hangingPunct="1"/>
            <a:r>
              <a:rPr lang="en-US" sz="2400" b="1" smtClean="0"/>
              <a:t>Представља</a:t>
            </a:r>
            <a:r>
              <a:rPr lang="sr-Latn-CS" sz="2400" b="1" smtClean="0"/>
              <a:t> </a:t>
            </a:r>
            <a:r>
              <a:rPr lang="en-US" sz="2400" b="1" smtClean="0"/>
              <a:t>основу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омогућује</a:t>
            </a:r>
            <a:r>
              <a:rPr lang="sr-Latn-CS" sz="2400" b="1" smtClean="0"/>
              <a:t> </a:t>
            </a:r>
            <a:r>
              <a:rPr lang="en-US" sz="2400" b="1" smtClean="0"/>
              <a:t>истраживачки</a:t>
            </a:r>
            <a:r>
              <a:rPr lang="sr-Latn-CS" sz="2400" b="1" smtClean="0"/>
              <a:t> </a:t>
            </a:r>
            <a:r>
              <a:rPr lang="en-US" sz="2400" b="1" smtClean="0"/>
              <a:t>рад</a:t>
            </a:r>
            <a:r>
              <a:rPr lang="sr-Latn-CS" sz="2400" b="1" smtClean="0"/>
              <a:t> </a:t>
            </a:r>
            <a:r>
              <a:rPr lang="en-US" sz="2400" b="1" smtClean="0"/>
              <a:t>на пољу</a:t>
            </a:r>
            <a:r>
              <a:rPr lang="sr-Latn-CS" sz="2400" b="1" smtClean="0"/>
              <a:t> </a:t>
            </a:r>
            <a:r>
              <a:rPr lang="en-US" sz="2400" b="1" smtClean="0"/>
              <a:t>здравствене</a:t>
            </a:r>
            <a:r>
              <a:rPr lang="sr-Latn-CS" sz="2400" b="1" smtClean="0"/>
              <a:t> </a:t>
            </a:r>
            <a:r>
              <a:rPr lang="en-US" sz="2400" b="1" smtClean="0"/>
              <a:t>неге</a:t>
            </a:r>
            <a:endParaRPr lang="sr-Latn-CS" sz="2400" b="1" smtClean="0"/>
          </a:p>
          <a:p>
            <a:pPr eaLnBrk="1" hangingPunct="1"/>
            <a:r>
              <a:rPr lang="en-US" sz="2400" b="1" smtClean="0"/>
              <a:t>Доприноси</a:t>
            </a:r>
            <a:r>
              <a:rPr lang="sr-Latn-CS" sz="2400" b="1" smtClean="0"/>
              <a:t> </a:t>
            </a:r>
            <a:r>
              <a:rPr lang="en-US" sz="2400" b="1" smtClean="0"/>
              <a:t>развоју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унапређењу</a:t>
            </a:r>
            <a:r>
              <a:rPr lang="sr-Latn-CS" sz="2400" b="1" smtClean="0"/>
              <a:t> </a:t>
            </a:r>
            <a:r>
              <a:rPr lang="en-US" sz="2400" b="1" smtClean="0"/>
              <a:t>професије</a:t>
            </a:r>
            <a:endParaRPr lang="sr-Latn-CS" sz="2400" b="1" smtClean="0"/>
          </a:p>
          <a:p>
            <a:pPr eaLnBrk="1" hangingPunct="1"/>
            <a:r>
              <a:rPr lang="en-US" sz="2400" b="1" smtClean="0"/>
              <a:t>Важан</a:t>
            </a:r>
            <a:r>
              <a:rPr lang="sr-Latn-CS" sz="2400" b="1" smtClean="0"/>
              <a:t> </a:t>
            </a:r>
            <a:r>
              <a:rPr lang="en-US" sz="2400" b="1" smtClean="0"/>
              <a:t>је</a:t>
            </a:r>
            <a:r>
              <a:rPr lang="sr-Latn-CS" sz="2400" b="1" smtClean="0"/>
              <a:t> </a:t>
            </a:r>
            <a:r>
              <a:rPr lang="en-US" sz="2400" b="1" smtClean="0"/>
              <a:t>законски</a:t>
            </a:r>
            <a:r>
              <a:rPr lang="sr-Latn-CS" sz="2400" b="1" smtClean="0"/>
              <a:t> </a:t>
            </a:r>
            <a:r>
              <a:rPr lang="en-US" sz="2400" b="1" smtClean="0"/>
              <a:t>документ</a:t>
            </a:r>
            <a:endParaRPr lang="sr-Latn-CS" sz="2400" b="1" smtClean="0"/>
          </a:p>
          <a:p>
            <a:pPr eaLnBrk="1" hangingPunct="1"/>
            <a:endParaRPr lang="sr-Latn-CS" sz="2800" b="1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692150"/>
            <a:ext cx="8677275" cy="5576888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400" b="1" smtClean="0">
                <a:solidFill>
                  <a:schemeClr val="tx2"/>
                </a:solidFill>
              </a:rPr>
              <a:t>ФИЗИКАЛНИ</a:t>
            </a:r>
            <a:r>
              <a:rPr lang="sr-Latn-CS" sz="2400" b="1" smtClean="0">
                <a:solidFill>
                  <a:schemeClr val="tx2"/>
                </a:solidFill>
              </a:rPr>
              <a:t> </a:t>
            </a:r>
            <a:r>
              <a:rPr lang="en-US" sz="2400" b="1" smtClean="0">
                <a:solidFill>
                  <a:schemeClr val="tx2"/>
                </a:solidFill>
              </a:rPr>
              <a:t>ПРЕГЛЕД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4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Ако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постоји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неки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озбиљан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проблем</a:t>
            </a:r>
            <a:r>
              <a:rPr lang="sr-Latn-CS" sz="2400" smtClean="0">
                <a:solidFill>
                  <a:schemeClr val="tx2"/>
                </a:solidFill>
              </a:rPr>
              <a:t> (</a:t>
            </a:r>
            <a:r>
              <a:rPr lang="en-US" sz="2400" smtClean="0">
                <a:solidFill>
                  <a:schemeClr val="tx2"/>
                </a:solidFill>
              </a:rPr>
              <a:t>дисање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повреда</a:t>
            </a:r>
            <a:r>
              <a:rPr lang="sr-Latn-CS" sz="2400" smtClean="0">
                <a:solidFill>
                  <a:schemeClr val="tx2"/>
                </a:solidFill>
              </a:rPr>
              <a:t>) </a:t>
            </a:r>
            <a:r>
              <a:rPr lang="en-US" sz="2400" smtClean="0">
                <a:solidFill>
                  <a:schemeClr val="tx2"/>
                </a:solidFill>
              </a:rPr>
              <a:t>посматрање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започињемо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од </a:t>
            </a:r>
            <a:r>
              <a:rPr lang="en-US" sz="2400" b="1" smtClean="0">
                <a:solidFill>
                  <a:schemeClr val="tx2"/>
                </a:solidFill>
              </a:rPr>
              <a:t>проблема</a:t>
            </a: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Ако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нема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великих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здравствених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проблема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употребљава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метод</a:t>
            </a:r>
            <a:r>
              <a:rPr lang="sr-Latn-CS" sz="2400" smtClean="0">
                <a:solidFill>
                  <a:schemeClr val="tx2"/>
                </a:solidFill>
              </a:rPr>
              <a:t> ,,</a:t>
            </a:r>
            <a:r>
              <a:rPr lang="en-US" sz="2400" smtClean="0">
                <a:solidFill>
                  <a:schemeClr val="tx2"/>
                </a:solidFill>
              </a:rPr>
              <a:t>глава</a:t>
            </a:r>
            <a:r>
              <a:rPr lang="sr-Latn-CS" sz="2400" smtClean="0">
                <a:solidFill>
                  <a:schemeClr val="tx2"/>
                </a:solidFill>
              </a:rPr>
              <a:t>-</a:t>
            </a:r>
            <a:r>
              <a:rPr lang="en-US" sz="2400" smtClean="0">
                <a:solidFill>
                  <a:schemeClr val="tx2"/>
                </a:solidFill>
              </a:rPr>
              <a:t>ноге</a:t>
            </a:r>
            <a:r>
              <a:rPr lang="sr-Latn-CS" sz="2400" smtClean="0">
                <a:solidFill>
                  <a:schemeClr val="tx2"/>
                </a:solidFill>
              </a:rPr>
              <a:t>,,:</a:t>
            </a:r>
            <a:r>
              <a:rPr lang="en-US" sz="2400" smtClean="0">
                <a:solidFill>
                  <a:schemeClr val="tx2"/>
                </a:solidFill>
              </a:rPr>
              <a:t> </a:t>
            </a:r>
            <a:r>
              <a:rPr lang="sr-Latn-CS" sz="2400" smtClean="0">
                <a:solidFill>
                  <a:schemeClr val="tx2"/>
                </a:solidFill>
              </a:rPr>
              <a:t>(</a:t>
            </a:r>
            <a:r>
              <a:rPr lang="en-US" sz="2400" smtClean="0">
                <a:solidFill>
                  <a:schemeClr val="tx2"/>
                </a:solidFill>
              </a:rPr>
              <a:t>глава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r>
              <a:rPr lang="en-US" sz="2400" smtClean="0">
                <a:solidFill>
                  <a:schemeClr val="tx2"/>
                </a:solidFill>
              </a:rPr>
              <a:t> врат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грудни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кош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абдомен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гениталије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r>
              <a:rPr lang="en-US" sz="2400" smtClean="0">
                <a:solidFill>
                  <a:schemeClr val="tx2"/>
                </a:solidFill>
              </a:rPr>
              <a:t>екстремитети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кожа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слузокожа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  <a:endParaRPr lang="en-U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Физикална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процена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може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бити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системима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</a:t>
            </a:r>
            <a:r>
              <a:rPr lang="sr-Latn-CS" sz="2400" smtClean="0">
                <a:solidFill>
                  <a:schemeClr val="tx2"/>
                </a:solidFill>
              </a:rPr>
              <a:t>(</a:t>
            </a:r>
            <a:r>
              <a:rPr lang="en-US" sz="2400" smtClean="0">
                <a:solidFill>
                  <a:schemeClr val="tx2"/>
                </a:solidFill>
              </a:rPr>
              <a:t>кардиоваскуларни,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респираторни,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локомоторни,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чула</a:t>
            </a:r>
            <a:r>
              <a:rPr lang="sr-Latn-CS" sz="2400" smtClean="0">
                <a:solidFill>
                  <a:schemeClr val="tx2"/>
                </a:solidFill>
              </a:rPr>
              <a:t>-</a:t>
            </a:r>
            <a:r>
              <a:rPr lang="en-US" sz="2400" smtClean="0">
                <a:solidFill>
                  <a:schemeClr val="tx2"/>
                </a:solidFill>
              </a:rPr>
              <a:t>вид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слух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мирис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додир</a:t>
            </a:r>
            <a:r>
              <a:rPr lang="sr-Latn-CS" sz="2400" smtClean="0">
                <a:solidFill>
                  <a:schemeClr val="tx2"/>
                </a:solidFill>
              </a:rPr>
              <a:t>,</a:t>
            </a:r>
            <a:r>
              <a:rPr lang="en-US" sz="2400" smtClean="0">
                <a:solidFill>
                  <a:schemeClr val="tx2"/>
                </a:solidFill>
              </a:rPr>
              <a:t> укус, кожа,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неуролошки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ментални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статус,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мишићи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 кости,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гастоинтестинални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тракт, аногенитални,...</a:t>
            </a:r>
            <a:r>
              <a:rPr lang="sr-Latn-CS" sz="2400" smtClean="0">
                <a:solidFill>
                  <a:schemeClr val="tx2"/>
                </a:solidFill>
              </a:rPr>
              <a:t>)</a:t>
            </a:r>
          </a:p>
          <a:p>
            <a:pPr marL="0" indent="0" eaLnBrk="1" hangingPunct="1">
              <a:lnSpc>
                <a:spcPct val="80000"/>
              </a:lnSpc>
            </a:pPr>
            <a:endParaRPr lang="sr-Latn-CS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981075"/>
            <a:ext cx="8964612" cy="5649913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ПОСМАТРАЊЕ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И ИСПИТИВАЊЕ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ПОТРЕБА</a:t>
            </a:r>
            <a:endParaRPr lang="sr-Latn-CS" sz="28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800" i="1" smtClean="0">
              <a:solidFill>
                <a:schemeClr val="tx2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ПОСМАТРАЊЕ</a:t>
            </a:r>
            <a:r>
              <a:rPr lang="sr-Latn-CS" sz="2800" b="1" smtClean="0">
                <a:solidFill>
                  <a:schemeClr val="tx2"/>
                </a:solidFill>
              </a:rPr>
              <a:t> (</a:t>
            </a:r>
            <a:r>
              <a:rPr lang="en-US" sz="2800" b="1" smtClean="0">
                <a:solidFill>
                  <a:schemeClr val="tx2"/>
                </a:solidFill>
              </a:rPr>
              <a:t>инспекција</a:t>
            </a:r>
            <a:r>
              <a:rPr lang="sr-Latn-CS" sz="2800" b="1" smtClean="0">
                <a:solidFill>
                  <a:schemeClr val="tx2"/>
                </a:solidFill>
              </a:rPr>
              <a:t>)</a:t>
            </a:r>
            <a:endParaRPr lang="en-US" sz="28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sr-Latn-CS" sz="28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800" smtClean="0">
                <a:solidFill>
                  <a:schemeClr val="tx2"/>
                </a:solidFill>
              </a:rPr>
              <a:t> Болесника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треба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систематски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посматрати од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првог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контакта</a:t>
            </a:r>
            <a:r>
              <a:rPr lang="sr-Latn-CS" sz="2800" smtClean="0">
                <a:solidFill>
                  <a:schemeClr val="tx2"/>
                </a:solidFill>
              </a:rPr>
              <a:t>: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Док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разговарамо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При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обављању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медицинске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интервенције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400" smtClean="0">
                <a:solidFill>
                  <a:schemeClr val="tx2"/>
                </a:solidFill>
              </a:rPr>
              <a:t> Док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га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негујемо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8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посматрању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користе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сва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чула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чешће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чуло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400" smtClean="0">
                <a:solidFill>
                  <a:schemeClr val="tx2"/>
                </a:solidFill>
              </a:rPr>
              <a:t>  вида</a:t>
            </a:r>
            <a:r>
              <a:rPr lang="sr-Latn-CS" sz="2400" smtClean="0">
                <a:solidFill>
                  <a:schemeClr val="tx2"/>
                </a:solidFill>
              </a:rPr>
              <a:t>, </a:t>
            </a:r>
            <a:r>
              <a:rPr lang="en-US" sz="2400" smtClean="0">
                <a:solidFill>
                  <a:schemeClr val="tx2"/>
                </a:solidFill>
              </a:rPr>
              <a:t>слуха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и/или</a:t>
            </a:r>
            <a:r>
              <a:rPr lang="sr-Latn-CS" sz="2400" smtClean="0">
                <a:solidFill>
                  <a:schemeClr val="tx2"/>
                </a:solidFill>
              </a:rPr>
              <a:t> </a:t>
            </a:r>
            <a:r>
              <a:rPr lang="en-US" sz="2400" smtClean="0">
                <a:solidFill>
                  <a:schemeClr val="tx2"/>
                </a:solidFill>
              </a:rPr>
              <a:t>додира</a:t>
            </a:r>
            <a:endParaRPr lang="sr-Latn-CS" sz="24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692150"/>
            <a:ext cx="8964612" cy="5576888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ПРОЦЕНА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ПРИКУПЉЕНИХ ПОДАТАКА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8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800" smtClean="0">
                <a:solidFill>
                  <a:schemeClr val="tx2"/>
                </a:solidFill>
              </a:rPr>
              <a:t> Процена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мисаони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чин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који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прати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сваки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корак 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прикупљању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података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 болеснику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800" smtClean="0">
                <a:solidFill>
                  <a:schemeClr val="tx2"/>
                </a:solidFill>
              </a:rPr>
              <a:t> Посебно 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важна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фази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иницијалног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прикупљања података,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зато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што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све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следеће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етапе процеса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заснивају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њој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</a:t>
            </a:r>
          </a:p>
          <a:p>
            <a:pPr marL="0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 зависе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од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ваљаности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података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2800" b="1" smtClean="0">
                <a:solidFill>
                  <a:schemeClr val="tx2"/>
                </a:solidFill>
              </a:rPr>
              <a:t>Основ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за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процену</a:t>
            </a:r>
            <a:r>
              <a:rPr lang="sr-Latn-CS" sz="2800" b="1" smtClean="0">
                <a:solidFill>
                  <a:schemeClr val="tx2"/>
                </a:solidFill>
              </a:rPr>
              <a:t> </a:t>
            </a:r>
            <a:r>
              <a:rPr lang="en-US" sz="2800" b="1" smtClean="0">
                <a:solidFill>
                  <a:schemeClr val="tx2"/>
                </a:solidFill>
              </a:rPr>
              <a:t>су</a:t>
            </a:r>
            <a:r>
              <a:rPr lang="sr-Latn-CS" sz="2800" b="1" smtClean="0">
                <a:solidFill>
                  <a:schemeClr val="tx2"/>
                </a:solidFill>
              </a:rPr>
              <a:t>: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 Подаци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из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сестринске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снамнезе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 Подаци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функционалном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стању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tx2"/>
                </a:solidFill>
              </a:rPr>
              <a:t> Подаци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здравственом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стању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208088"/>
            <a:ext cx="8820150" cy="5649912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800" b="1" smtClean="0">
                <a:solidFill>
                  <a:schemeClr val="tx2"/>
                </a:solidFill>
              </a:rPr>
              <a:t>ДОКУМЕНТОВАЊЕ ПОДАТАКА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sz="28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tx2"/>
                </a:solidFill>
              </a:rPr>
              <a:t> Документовање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података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је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саставни део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појединачне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етапе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процеса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здравствене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неге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tx2"/>
                </a:solidFill>
              </a:rPr>
              <a:t> У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фази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утврђивања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потреба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за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негом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прикупљени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подаци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се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уносе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у</a:t>
            </a: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одговарајући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r>
              <a:rPr lang="en-US" sz="2800" smtClean="0">
                <a:solidFill>
                  <a:schemeClr val="tx2"/>
                </a:solidFill>
              </a:rPr>
              <a:t>образац</a:t>
            </a:r>
            <a:r>
              <a:rPr lang="sr-Latn-CS" sz="2800" smtClean="0">
                <a:solidFill>
                  <a:schemeClr val="tx2"/>
                </a:solidFill>
              </a:rPr>
              <a:t> </a:t>
            </a:r>
            <a:endParaRPr lang="en-U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en-US" sz="2800" smtClean="0">
                <a:solidFill>
                  <a:schemeClr val="tx2"/>
                </a:solidFill>
              </a:rPr>
              <a:t>  сестринске анамнезе,...</a:t>
            </a:r>
            <a:endParaRPr lang="sr-Latn-CS" sz="2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endParaRPr lang="sr-Latn-CS" sz="2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001000" cy="12160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ХВАЛА НА ПАЖЊИ</a:t>
            </a:r>
          </a:p>
        </p:txBody>
      </p:sp>
      <p:pic>
        <p:nvPicPr>
          <p:cNvPr id="5" name="Picture 2" descr="C:\Users\Mirjana Petrovic\Desktop\carska-ba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1075"/>
            <a:ext cx="9144000" cy="6048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092200"/>
            <a:ext cx="8675688" cy="56499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Документација</a:t>
            </a:r>
            <a:r>
              <a:rPr lang="sr-Latn-CS" sz="2800" b="1" smtClean="0"/>
              <a:t> </a:t>
            </a:r>
            <a:r>
              <a:rPr lang="en-US" sz="2800" b="1" smtClean="0"/>
              <a:t>омогућује</a:t>
            </a:r>
            <a:r>
              <a:rPr lang="sr-Latn-CS" sz="2800" b="1" smtClean="0"/>
              <a:t> </a:t>
            </a:r>
            <a:r>
              <a:rPr lang="en-US" sz="2800" b="1" smtClean="0"/>
              <a:t>да</a:t>
            </a:r>
            <a:r>
              <a:rPr lang="sr-Latn-CS" sz="2800" b="1" smtClean="0"/>
              <a:t> </a:t>
            </a:r>
            <a:r>
              <a:rPr lang="en-US" sz="2800" b="1" smtClean="0"/>
              <a:t>се здравствена</a:t>
            </a:r>
            <a:r>
              <a:rPr lang="sr-Latn-CS" sz="2800" b="1" smtClean="0"/>
              <a:t> </a:t>
            </a:r>
            <a:r>
              <a:rPr lang="en-US" sz="2800" b="1" smtClean="0"/>
              <a:t>нега</a:t>
            </a:r>
            <a:r>
              <a:rPr lang="sr-Latn-CS" sz="2800" b="1" smtClean="0"/>
              <a:t> </a:t>
            </a:r>
            <a:r>
              <a:rPr lang="en-US" sz="2800" b="1" smtClean="0"/>
              <a:t>прикаже</a:t>
            </a:r>
            <a:r>
              <a:rPr lang="sr-Latn-CS" sz="2800" b="1" smtClean="0"/>
              <a:t> </a:t>
            </a:r>
            <a:r>
              <a:rPr lang="en-US" sz="2800" b="1" smtClean="0"/>
              <a:t>као</a:t>
            </a:r>
            <a:r>
              <a:rPr lang="sr-Latn-CS" sz="2800" b="1" smtClean="0"/>
              <a:t>:</a:t>
            </a:r>
            <a:endParaRPr lang="en-US" sz="28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800" b="1" smtClean="0"/>
          </a:p>
          <a:p>
            <a:pPr eaLnBrk="1" hangingPunct="1">
              <a:lnSpc>
                <a:spcPct val="90000"/>
              </a:lnSpc>
            </a:pPr>
            <a:r>
              <a:rPr lang="en-US" sz="2800" b="1" smtClean="0"/>
              <a:t>Интегрални</a:t>
            </a:r>
            <a:r>
              <a:rPr lang="sr-Latn-CS" sz="2800" b="1" smtClean="0"/>
              <a:t> </a:t>
            </a:r>
            <a:r>
              <a:rPr lang="en-US" sz="2800" b="1" smtClean="0"/>
              <a:t>део</a:t>
            </a:r>
            <a:r>
              <a:rPr lang="sr-Latn-CS" sz="2800" b="1" smtClean="0"/>
              <a:t> </a:t>
            </a:r>
            <a:r>
              <a:rPr lang="en-US" sz="2800" b="1" smtClean="0"/>
              <a:t>савременог</a:t>
            </a:r>
            <a:r>
              <a:rPr lang="sr-Latn-CS" sz="2800" b="1" smtClean="0"/>
              <a:t> </a:t>
            </a:r>
            <a:r>
              <a:rPr lang="en-US" sz="2800" b="1" smtClean="0"/>
              <a:t>лечења</a:t>
            </a:r>
            <a:r>
              <a:rPr lang="sr-Latn-CS" sz="2800" b="1" smtClean="0"/>
              <a:t> </a:t>
            </a:r>
            <a:r>
              <a:rPr lang="en-US" sz="2800" b="1" smtClean="0"/>
              <a:t>и континуираног</a:t>
            </a:r>
            <a:r>
              <a:rPr lang="sr-Latn-CS" sz="2800" b="1" smtClean="0"/>
              <a:t> </a:t>
            </a:r>
            <a:r>
              <a:rPr lang="en-US" sz="2800" b="1" smtClean="0"/>
              <a:t>збрињавања</a:t>
            </a:r>
            <a:r>
              <a:rPr lang="sr-Latn-CS" sz="2800" b="1" smtClean="0"/>
              <a:t> </a:t>
            </a:r>
            <a:r>
              <a:rPr lang="en-US" sz="2800" b="1" smtClean="0"/>
              <a:t>пацијената</a:t>
            </a:r>
            <a:endParaRPr lang="sr-Latn-CS" sz="2800" b="1" smtClean="0"/>
          </a:p>
          <a:p>
            <a:pPr eaLnBrk="1" hangingPunct="1">
              <a:lnSpc>
                <a:spcPct val="90000"/>
              </a:lnSpc>
            </a:pPr>
            <a:r>
              <a:rPr lang="en-US" sz="2800" b="1" smtClean="0"/>
              <a:t>Област</a:t>
            </a:r>
            <a:r>
              <a:rPr lang="sr-Latn-CS" sz="2800" b="1" smtClean="0"/>
              <a:t> </a:t>
            </a:r>
            <a:r>
              <a:rPr lang="en-US" sz="2800" b="1" smtClean="0"/>
              <a:t>која</a:t>
            </a:r>
            <a:r>
              <a:rPr lang="sr-Latn-CS" sz="2800" b="1" smtClean="0"/>
              <a:t> </a:t>
            </a:r>
            <a:r>
              <a:rPr lang="en-US" sz="2800" b="1" smtClean="0"/>
              <a:t>нуди</a:t>
            </a:r>
            <a:r>
              <a:rPr lang="sr-Latn-CS" sz="2800" b="1" smtClean="0"/>
              <a:t> </a:t>
            </a:r>
            <a:r>
              <a:rPr lang="en-US" sz="2800" b="1" smtClean="0"/>
              <a:t>широке</a:t>
            </a:r>
            <a:r>
              <a:rPr lang="sr-Latn-CS" sz="2800" b="1" smtClean="0"/>
              <a:t> </a:t>
            </a:r>
            <a:r>
              <a:rPr lang="en-US" sz="2800" b="1" smtClean="0"/>
              <a:t>могућности</a:t>
            </a:r>
            <a:r>
              <a:rPr lang="sr-Latn-CS" sz="2800" b="1" smtClean="0"/>
              <a:t> </a:t>
            </a:r>
            <a:r>
              <a:rPr lang="en-US" sz="2800" b="1" smtClean="0"/>
              <a:t>за статистичку</a:t>
            </a:r>
            <a:r>
              <a:rPr lang="sr-Latn-CS" sz="2800" b="1" smtClean="0"/>
              <a:t> </a:t>
            </a:r>
            <a:r>
              <a:rPr lang="en-US" sz="2800" b="1" smtClean="0"/>
              <a:t>обраду</a:t>
            </a:r>
            <a:r>
              <a:rPr lang="sr-Latn-CS" sz="2800" b="1" smtClean="0"/>
              <a:t> </a:t>
            </a:r>
            <a:r>
              <a:rPr lang="en-US" sz="2800" b="1" smtClean="0"/>
              <a:t>података</a:t>
            </a:r>
            <a:r>
              <a:rPr lang="sr-Latn-CS" sz="2800" b="1" smtClean="0"/>
              <a:t> </a:t>
            </a:r>
            <a:r>
              <a:rPr lang="en-US" sz="2800" b="1" smtClean="0"/>
              <a:t>и</a:t>
            </a:r>
            <a:r>
              <a:rPr lang="sr-Latn-CS" sz="2800" b="1" smtClean="0"/>
              <a:t> </a:t>
            </a:r>
            <a:r>
              <a:rPr lang="en-US" sz="2800" b="1" smtClean="0"/>
              <a:t>истраживачки рад</a:t>
            </a:r>
            <a:endParaRPr lang="sr-Latn-CS" sz="2800" b="1" smtClean="0"/>
          </a:p>
          <a:p>
            <a:pPr eaLnBrk="1" hangingPunct="1">
              <a:lnSpc>
                <a:spcPct val="90000"/>
              </a:lnSpc>
            </a:pPr>
            <a:r>
              <a:rPr lang="en-US" sz="2800" b="1" smtClean="0"/>
              <a:t>Делатност</a:t>
            </a:r>
            <a:r>
              <a:rPr lang="sr-Latn-CS" sz="2800" b="1" smtClean="0"/>
              <a:t> </a:t>
            </a:r>
            <a:r>
              <a:rPr lang="en-US" sz="2800" b="1" smtClean="0"/>
              <a:t>која</a:t>
            </a:r>
            <a:r>
              <a:rPr lang="sr-Latn-CS" sz="2800" b="1" smtClean="0"/>
              <a:t> </a:t>
            </a:r>
            <a:r>
              <a:rPr lang="en-US" sz="2800" b="1" smtClean="0"/>
              <a:t>има</a:t>
            </a:r>
            <a:r>
              <a:rPr lang="sr-Latn-CS" sz="2800" b="1" smtClean="0"/>
              <a:t> </a:t>
            </a:r>
            <a:r>
              <a:rPr lang="en-US" sz="2800" b="1" smtClean="0"/>
              <a:t>дефинисан</a:t>
            </a:r>
            <a:r>
              <a:rPr lang="sr-Latn-CS" sz="2800" b="1" smtClean="0"/>
              <a:t> </a:t>
            </a:r>
            <a:r>
              <a:rPr lang="en-US" sz="2800" b="1" smtClean="0"/>
              <a:t>специфичан садржај</a:t>
            </a:r>
            <a:r>
              <a:rPr lang="sr-Latn-CS" sz="2800" b="1" smtClean="0"/>
              <a:t> </a:t>
            </a:r>
            <a:r>
              <a:rPr lang="en-US" sz="2800" b="1" smtClean="0"/>
              <a:t>рада</a:t>
            </a:r>
            <a:r>
              <a:rPr lang="sr-Latn-CS" sz="2800" b="1" smtClean="0"/>
              <a:t>, </a:t>
            </a:r>
            <a:r>
              <a:rPr lang="en-US" sz="2800" b="1" smtClean="0"/>
              <a:t>своја</a:t>
            </a:r>
            <a:r>
              <a:rPr lang="sr-Latn-CS" sz="2800" b="1" smtClean="0"/>
              <a:t> </a:t>
            </a:r>
            <a:r>
              <a:rPr lang="en-US" sz="2800" b="1" smtClean="0"/>
              <a:t>карактеристична</a:t>
            </a:r>
            <a:r>
              <a:rPr lang="sr-Latn-CS" sz="2800" b="1" smtClean="0"/>
              <a:t> </a:t>
            </a:r>
            <a:r>
              <a:rPr lang="en-US" sz="2800" b="1" smtClean="0"/>
              <a:t>обележја, јасан</a:t>
            </a:r>
            <a:r>
              <a:rPr lang="sr-Latn-CS" sz="2800" b="1" smtClean="0"/>
              <a:t> </a:t>
            </a:r>
            <a:r>
              <a:rPr lang="en-US" sz="2800" b="1" smtClean="0"/>
              <a:t>пут</a:t>
            </a:r>
            <a:r>
              <a:rPr lang="sr-Latn-CS" sz="2800" b="1" smtClean="0"/>
              <a:t> </a:t>
            </a:r>
            <a:r>
              <a:rPr lang="en-US" sz="2800" b="1" smtClean="0"/>
              <a:t>даљег</a:t>
            </a:r>
            <a:r>
              <a:rPr lang="sr-Latn-CS" sz="2800" b="1" smtClean="0"/>
              <a:t> </a:t>
            </a:r>
            <a:r>
              <a:rPr lang="en-US" sz="2800" b="1" smtClean="0"/>
              <a:t>развоја</a:t>
            </a:r>
            <a:r>
              <a:rPr lang="sr-Latn-CS" sz="2800" b="1" smtClean="0"/>
              <a:t> </a:t>
            </a:r>
            <a:r>
              <a:rPr lang="en-US" sz="2800" b="1" smtClean="0"/>
              <a:t>и</a:t>
            </a:r>
            <a:r>
              <a:rPr lang="sr-Latn-CS" sz="2800" b="1" smtClean="0"/>
              <a:t> </a:t>
            </a:r>
            <a:r>
              <a:rPr lang="en-US" sz="2800" b="1" smtClean="0"/>
              <a:t>унапређења сестринске</a:t>
            </a:r>
            <a:r>
              <a:rPr lang="sr-Latn-CS" sz="2800" b="1" smtClean="0"/>
              <a:t> </a:t>
            </a:r>
            <a:r>
              <a:rPr lang="en-US" sz="2800" b="1" smtClean="0"/>
              <a:t>теорије</a:t>
            </a:r>
            <a:r>
              <a:rPr lang="sr-Latn-CS" sz="2800" b="1" smtClean="0"/>
              <a:t> </a:t>
            </a:r>
            <a:r>
              <a:rPr lang="en-US" sz="2800" b="1" smtClean="0"/>
              <a:t>и</a:t>
            </a:r>
            <a:r>
              <a:rPr lang="sr-Latn-CS" sz="2800" b="1" smtClean="0"/>
              <a:t> </a:t>
            </a:r>
            <a:r>
              <a:rPr lang="en-US" sz="2800" b="1" smtClean="0"/>
              <a:t>праксе</a:t>
            </a:r>
            <a:endParaRPr lang="sr-Latn-CS" sz="2800" b="1" smtClean="0"/>
          </a:p>
          <a:p>
            <a:pPr eaLnBrk="1" hangingPunct="1">
              <a:lnSpc>
                <a:spcPct val="90000"/>
              </a:lnSpc>
            </a:pPr>
            <a:endParaRPr lang="sr-Latn-CS" b="1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9552" y="1844824"/>
            <a:ext cx="7772400" cy="14700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altLang="sr-Latn-RS" sz="4000" dirty="0" smtClean="0">
                <a:solidFill>
                  <a:schemeClr val="tx1"/>
                </a:solidFill>
              </a:rPr>
              <a:t>Здравствена нега у оквиру палијативног збрињавања</a:t>
            </a:r>
            <a:r>
              <a:rPr lang="en-US" altLang="sr-Latn-RS" sz="4000" dirty="0" smtClean="0">
                <a:solidFill>
                  <a:schemeClr val="tx1"/>
                </a:solidFill>
              </a:rPr>
              <a:t/>
            </a:r>
            <a:br>
              <a:rPr lang="en-US" altLang="sr-Latn-RS" sz="4000" dirty="0" smtClean="0">
                <a:solidFill>
                  <a:schemeClr val="tx1"/>
                </a:solidFill>
              </a:rPr>
            </a:br>
            <a:endParaRPr lang="en-US" altLang="sr-Latn-RS" sz="4000" dirty="0" smtClean="0">
              <a:solidFill>
                <a:schemeClr val="tx1"/>
              </a:solidFill>
            </a:endParaRPr>
          </a:p>
        </p:txBody>
      </p:sp>
      <p:pic>
        <p:nvPicPr>
          <p:cNvPr id="16387" name="Picture 2" descr="C:\Users\Mirjana Petrovic\Desktop\Palliative-Ca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4500563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" descr="C:\Users\Mirjana Petrovic\Desktop\unna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076700"/>
            <a:ext cx="4716462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>
          <a:xfrm>
            <a:off x="250825" y="1557338"/>
            <a:ext cx="8604250" cy="5434012"/>
          </a:xfrm>
        </p:spPr>
        <p:txBody>
          <a:bodyPr/>
          <a:lstStyle/>
          <a:p>
            <a:pPr eaLnBrk="1" hangingPunct="1"/>
            <a:r>
              <a:rPr lang="sr-Latn-CS" smtClean="0"/>
              <a:t>Медицинске сестре</a:t>
            </a:r>
            <a:r>
              <a:rPr lang="en-US" smtClean="0"/>
              <a:t> </a:t>
            </a:r>
            <a:r>
              <a:rPr lang="sr-Latn-CS" smtClean="0"/>
              <a:t>-</a:t>
            </a:r>
            <a:r>
              <a:rPr lang="en-US" smtClean="0"/>
              <a:t> </a:t>
            </a:r>
            <a:r>
              <a:rPr lang="sr-Latn-CS" smtClean="0"/>
              <a:t>техничари</a:t>
            </a:r>
            <a:r>
              <a:rPr lang="sr-Cyrl-CS" smtClean="0"/>
              <a:t> и </a:t>
            </a:r>
            <a:r>
              <a:rPr lang="sr-Latn-CS" smtClean="0"/>
              <a:t>лекари који раде у примарној и секундарној здравственој заштити, у кућном лечењу, у домовима за старе, свакодневно се у свом раду суочавају са великим бројем болесника</a:t>
            </a:r>
            <a:r>
              <a:rPr lang="en-US" smtClean="0"/>
              <a:t>,</a:t>
            </a:r>
            <a:r>
              <a:rPr lang="sr-Latn-CS" smtClean="0"/>
              <a:t> </a:t>
            </a:r>
            <a:r>
              <a:rPr lang="en-US" smtClean="0"/>
              <a:t>је </a:t>
            </a:r>
            <a:r>
              <a:rPr lang="sr-Latn-CS" smtClean="0"/>
              <a:t>болест  доспела у последњи стадијум</a:t>
            </a:r>
            <a:r>
              <a:rPr lang="en-US" smtClean="0"/>
              <a:t>, </a:t>
            </a:r>
            <a:r>
              <a:rPr lang="sr-Latn-CS" smtClean="0"/>
              <a:t>којима треба олакшати болове и бројне симптоме који прате болест и омогућити им да крај живота дочекају са што мање патњи. </a:t>
            </a:r>
            <a:endParaRPr lang="en-US" smtClean="0"/>
          </a:p>
        </p:txBody>
      </p:sp>
    </p:spTree>
  </p:cSld>
  <p:clrMapOvr>
    <a:masterClrMapping/>
  </p:clrMapOvr>
  <p:transition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1317</TotalTime>
  <Words>3399</Words>
  <Application>Microsoft Office PowerPoint</Application>
  <PresentationFormat>On-screen Show (4:3)</PresentationFormat>
  <Paragraphs>444</Paragraphs>
  <Slides>64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4" baseType="lpstr"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Wingdings</vt:lpstr>
      <vt:lpstr>Lucida Sans</vt:lpstr>
      <vt:lpstr>Concourse</vt:lpstr>
      <vt:lpstr>КЛИНИЧКЕ ЕВАЛУАЦИОНЕ И ТЕРАПИЈСКЕ ТЕХНИКЕ</vt:lpstr>
      <vt:lpstr>СЕСТРИНСКА АНАМНЕЗА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Здравствена нега у оквиру палијативног збрињавања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ЗДРАВСТВЕНА НЕГА </vt:lpstr>
      <vt:lpstr>Здравствена нега </vt:lpstr>
      <vt:lpstr>Циљ сестринства </vt:lpstr>
      <vt:lpstr>Процес здравствене неге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ХВАЛА НА ПАЖЊИ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VAŽNOST KOMUNIKACIJE U RADU MEDICINSKIH SESTARA/TEHNIČARA</dc:title>
  <dc:creator>ACERF1</dc:creator>
  <cp:lastModifiedBy>Pc</cp:lastModifiedBy>
  <cp:revision>375</cp:revision>
  <dcterms:created xsi:type="dcterms:W3CDTF">2010-05-04T07:12:54Z</dcterms:created>
  <dcterms:modified xsi:type="dcterms:W3CDTF">2021-02-10T00:22:13Z</dcterms:modified>
</cp:coreProperties>
</file>