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handoutMasterIdLst>
    <p:handoutMasterId r:id="rId43"/>
  </p:handoutMasterIdLst>
  <p:sldIdLst>
    <p:sldId id="385" r:id="rId2"/>
    <p:sldId id="262" r:id="rId3"/>
    <p:sldId id="284" r:id="rId4"/>
    <p:sldId id="285" r:id="rId5"/>
    <p:sldId id="397" r:id="rId6"/>
    <p:sldId id="388" r:id="rId7"/>
    <p:sldId id="389" r:id="rId8"/>
    <p:sldId id="390" r:id="rId9"/>
    <p:sldId id="393" r:id="rId10"/>
    <p:sldId id="395" r:id="rId11"/>
    <p:sldId id="295" r:id="rId12"/>
    <p:sldId id="296" r:id="rId13"/>
    <p:sldId id="297" r:id="rId14"/>
    <p:sldId id="398" r:id="rId15"/>
    <p:sldId id="299" r:id="rId16"/>
    <p:sldId id="287" r:id="rId17"/>
    <p:sldId id="288" r:id="rId18"/>
    <p:sldId id="399" r:id="rId19"/>
    <p:sldId id="303" r:id="rId20"/>
    <p:sldId id="293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9" r:id="rId37"/>
    <p:sldId id="281" r:id="rId38"/>
    <p:sldId id="306" r:id="rId39"/>
    <p:sldId id="292" r:id="rId40"/>
    <p:sldId id="301" r:id="rId41"/>
    <p:sldId id="384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FF00"/>
    <a:srgbClr val="FF6600"/>
    <a:srgbClr val="663300"/>
    <a:srgbClr val="6699FF"/>
    <a:srgbClr val="99CCFF"/>
    <a:srgbClr val="66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4" autoAdjust="0"/>
    <p:restoredTop sz="94660"/>
  </p:normalViewPr>
  <p:slideViewPr>
    <p:cSldViewPr>
      <p:cViewPr varScale="1">
        <p:scale>
          <a:sx n="67" d="100"/>
          <a:sy n="67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DC9D4D6-7757-41EA-BC30-159E31FBAD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56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0569F-A047-4FF8-8FA7-FC6C3E9481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33481"/>
      </p:ext>
    </p:extLst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B205B-9DFC-4184-B646-F0D20C5436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71736"/>
      </p:ext>
    </p:extLst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E381C-C58B-462B-A5D1-22B9C0536A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67040"/>
      </p:ext>
    </p:extLst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C9D30E9-A975-4372-9C7C-834D835CE8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42495"/>
      </p:ext>
    </p:extLst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AB9C6-40F2-4438-91F8-01DA6ADFDB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6918"/>
      </p:ext>
    </p:extLst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68B9632-AB51-4391-A365-E59B3CB70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81180"/>
      </p:ext>
    </p:extLst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987C5-9C7A-419B-93E4-F5112220E4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986241"/>
      </p:ext>
    </p:extLst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2A884-D2D9-441D-AFAD-67688F1C78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0342"/>
      </p:ext>
    </p:extLst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030BA-826D-402C-A111-E54E1BBB95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2783"/>
      </p:ext>
    </p:extLst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43975-61E8-4192-BA92-8A40BB5166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86089"/>
      </p:ext>
    </p:extLst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4C6D-8841-4702-80C5-C47D379A99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87722"/>
      </p:ext>
    </p:extLst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7F7F7F"/>
                </a:solidFill>
              </a:defRPr>
            </a:lvl1pPr>
          </a:lstStyle>
          <a:p>
            <a:fld id="{861E4AD1-992D-4B54-934B-1541420822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13" r:id="rId2"/>
    <p:sldLayoutId id="2147484022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23" r:id="rId9"/>
    <p:sldLayoutId id="2147484019" r:id="rId10"/>
    <p:sldLayoutId id="2147484020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755650" y="2349500"/>
            <a:ext cx="7920038" cy="1223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Сестринска комуникација са пацијентом–вештина комуникације</a:t>
            </a:r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 smtClean="0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 	</a:t>
            </a:r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en-US" dirty="0" smtClean="0"/>
          </a:p>
        </p:txBody>
      </p:sp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КЛИНИЧКЕ, ЕВАЛУАЦИОНЕ И ТЕРАПИЈСКЕ ТЕХНИКЕ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28600" y="228600"/>
            <a:ext cx="8610600" cy="6400800"/>
          </a:xfrm>
          <a:gradFill rotWithShape="0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txBody>
          <a:bodyPr rtlCol="0">
            <a:normAutofit lnSpcReduction="10000"/>
          </a:bodyPr>
          <a:lstStyle/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</a:t>
            </a:r>
            <a:r>
              <a:rPr lang="sr-Cyrl-R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вербална</a:t>
            </a: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невербална</a:t>
            </a: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endParaRPr lang="sr-Latn-CS" sz="2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endParaRPr lang="sr-Latn-CS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ефикасније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релацији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здравствени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радник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Char char="-"/>
              <a:defRPr/>
            </a:pP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припремљену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листу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питања</a:t>
            </a:r>
            <a:endParaRPr lang="sr-Latn-CS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Char char="-"/>
              <a:defRPr/>
            </a:pP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осећање</a:t>
            </a: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сигурности</a:t>
            </a:r>
            <a:endParaRPr lang="sr-Latn-CS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sr-Latn-C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2.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Конструктивна</a:t>
            </a: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неконструктивна</a:t>
            </a: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endParaRPr lang="sr-Latn-CS" sz="2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3.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Трансфер</a:t>
            </a: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контратрансфер</a:t>
            </a:r>
            <a:endParaRPr lang="sr-Latn-CS" sz="2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endParaRPr lang="sr-Latn-CS" sz="2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sr-Latn-C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</a:t>
            </a:r>
            <a:endParaRPr lang="hr-HR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43000" y="731838"/>
            <a:ext cx="6958013" cy="5289550"/>
          </a:xfrm>
        </p:spPr>
        <p:txBody>
          <a:bodyPr rtlCol="0">
            <a:normAutofit fontScale="85000" lnSpcReduction="20000"/>
          </a:bodyPr>
          <a:lstStyle/>
          <a:p>
            <a:pPr marL="45720" indent="0" algn="ct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en-US" sz="3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Зашто</a:t>
            </a:r>
            <a:r>
              <a:rPr lang="en-US" sz="3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3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важна</a:t>
            </a:r>
            <a:r>
              <a:rPr lang="en-US" sz="3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sz="3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3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3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здравству</a:t>
            </a:r>
            <a:r>
              <a:rPr lang="en-US" sz="3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sr-Cyrl-RS" sz="3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algn="ct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endParaRPr lang="sr-Cyrl-RS" sz="3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algn="just" eaLnBrk="1" fontAlgn="auto" hangingPunct="1">
              <a:lnSpc>
                <a:spcPct val="90000"/>
              </a:lnSpc>
              <a:buClr>
                <a:srgbClr val="FF3300"/>
              </a:buClr>
              <a:buFont typeface="Georgia" panose="02040502050405020303" pitchFamily="18" charset="0"/>
              <a:buNone/>
              <a:defRPr/>
            </a:pP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основ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сваког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међуљудског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односа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 eaLnBrk="1" fontAlgn="auto" hangingPunct="1">
              <a:lnSpc>
                <a:spcPct val="90000"/>
              </a:lnSpc>
              <a:buClr>
                <a:srgbClr val="FF3300"/>
              </a:buClr>
              <a:buFont typeface="Georgia" panose="02040502050405020303" pitchFamily="18" charset="0"/>
              <a:buNone/>
              <a:defRPr/>
            </a:pPr>
            <a:r>
              <a:rPr lang="sr-Cyrl-RS" sz="2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ачином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саопштавамо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себи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другима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 eaLnBrk="1" fontAlgn="auto" hangingPunct="1">
              <a:lnSpc>
                <a:spcPct val="90000"/>
              </a:lnSpc>
              <a:buClr>
                <a:srgbClr val="FF3300"/>
              </a:buClr>
              <a:buFont typeface="Georgia" panose="02040502050405020303" pitchFamily="18" charset="0"/>
              <a:buNone/>
              <a:defRPr/>
            </a:pPr>
            <a:r>
              <a:rPr lang="sr-Cyrl-RS" sz="2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обром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комуникацијом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постижемо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бољи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поверење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болесника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 eaLnBrk="1" fontAlgn="auto" hangingPunct="1">
              <a:lnSpc>
                <a:spcPct val="90000"/>
              </a:lnSpc>
              <a:buClr>
                <a:srgbClr val="FF3300"/>
              </a:buClr>
              <a:buFont typeface="Georgia" panose="02040502050405020303" pitchFamily="18" charset="0"/>
              <a:buNone/>
              <a:defRPr/>
            </a:pPr>
            <a:r>
              <a:rPr lang="sr-Cyrl-RS" sz="2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остижемо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бољи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сарадницима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угодну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атмосферу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радном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 eaLnBrk="1" fontAlgn="auto" hangingPunct="1">
              <a:lnSpc>
                <a:spcPct val="90000"/>
              </a:lnSpc>
              <a:buClr>
                <a:srgbClr val="FF3300"/>
              </a:buClr>
              <a:buFont typeface="Georgia" panose="02040502050405020303" pitchFamily="18" charset="0"/>
              <a:buNone/>
              <a:defRPr/>
            </a:pPr>
            <a:r>
              <a:rPr lang="sr-Cyrl-RS" sz="2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обијамо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боље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резултате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неге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болеснике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 eaLnBrk="1" fontAlgn="auto" hangingPunct="1">
              <a:lnSpc>
                <a:spcPct val="90000"/>
              </a:lnSpc>
              <a:buClr>
                <a:srgbClr val="FF3300"/>
              </a:buClr>
              <a:buFont typeface="Georgia" panose="02040502050405020303" pitchFamily="18" charset="0"/>
              <a:buNone/>
              <a:defRPr/>
            </a:pPr>
            <a:r>
              <a:rPr lang="sr-Cyrl-R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Веће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лично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задовољство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послом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обављамо</a:t>
            </a:r>
            <a:r>
              <a:rPr lang="bs-Latn-BA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постижемо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љубазношћу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делом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професионалне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улоге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1555750"/>
            <a:ext cx="8229600" cy="1944688"/>
          </a:xfrm>
        </p:spPr>
        <p:txBody>
          <a:bodyPr/>
          <a:lstStyle/>
          <a:p>
            <a:pPr marL="44450" indent="0" eaLnBrk="1" hangingPunct="1">
              <a:lnSpc>
                <a:spcPct val="90000"/>
              </a:lnSpc>
              <a:buClr>
                <a:srgbClr val="FF3300"/>
              </a:buClr>
              <a:buFont typeface="Georgia" panose="02040502050405020303" pitchFamily="18" charset="0"/>
              <a:buNone/>
            </a:pP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Подстичемо свој лични развој и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сазревање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0" eaLnBrk="1" hangingPunct="1">
              <a:lnSpc>
                <a:spcPct val="90000"/>
              </a:lnSpc>
              <a:buClr>
                <a:srgbClr val="FF3300"/>
              </a:buClr>
              <a:buFont typeface="Georgia" panose="02040502050405020303" pitchFamily="18" charset="0"/>
              <a:buNone/>
            </a:pP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Побољшавамо личне и професионалне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0" eaLnBrk="1" hangingPunct="1">
              <a:lnSpc>
                <a:spcPct val="90000"/>
              </a:lnSpc>
              <a:buClr>
                <a:srgbClr val="FF3300"/>
              </a:buClr>
              <a:buFont typeface="Georgia" panose="02040502050405020303" pitchFamily="18" charset="0"/>
              <a:buNone/>
            </a:pP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Показујемо да ценимо друге људе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8" name="Picture 8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429000"/>
            <a:ext cx="4932363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971550" y="1268413"/>
            <a:ext cx="7272338" cy="40322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 у одређеној ситуацији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својим брижним и пажљивим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опхођењем с болесником у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некој мери успемо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надокнадити неадекватне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услове и смањити болесникове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патње и страхове, онда смо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постигли битну сврху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здравствене неге.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sr-Cyrl-R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емпатију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максимума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</a:pPr>
            <a:endParaRPr lang="en-US" sz="2800" b="1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Clr>
                <a:srgbClr val="00FF00"/>
              </a:buClr>
              <a:buFont typeface="Georgia" panose="02040502050405020303" pitchFamily="18" charset="0"/>
              <a:buNone/>
              <a:defRPr/>
            </a:pP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мења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сваког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човека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појачава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осећај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властите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слабости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Clr>
                <a:srgbClr val="00FF00"/>
              </a:buClr>
              <a:buFont typeface="Georgia" panose="02040502050405020303" pitchFamily="18" charset="0"/>
              <a:buNone/>
              <a:defRPr/>
            </a:pP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суочен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властитом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слабошћу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болесник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тражи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утехе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прихвата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Clr>
                <a:srgbClr val="00FF00"/>
              </a:buClr>
              <a:buFont typeface="Georgia" panose="02040502050405020303" pitchFamily="18" charset="0"/>
              <a:buNone/>
              <a:defRPr/>
            </a:pP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сусрет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медицинским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особљем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њихов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гест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реч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болесника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Clr>
                <a:srgbClr val="00FF00"/>
              </a:buClr>
              <a:buFont typeface="Georgia" panose="02040502050405020303" pitchFamily="18" charset="0"/>
              <a:buNone/>
              <a:defRPr/>
            </a:pP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боље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разумевање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болесникових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патњи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страхова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нужно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bs-Latn-BA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активирати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властите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емпатијске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снаге</a:t>
            </a:r>
            <a:r>
              <a:rPr lang="en-US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2933700"/>
            <a:ext cx="8229600" cy="3590925"/>
          </a:xfrm>
        </p:spPr>
        <p:txBody>
          <a:bodyPr rtlCol="0">
            <a:normAutofit lnSpcReduction="10000"/>
          </a:bodyPr>
          <a:lstStyle/>
          <a:p>
            <a:pPr marL="0" indent="0" algn="just" eaLnBrk="1" fontAlgn="auto" hangingPunct="1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F"/>
              <a:defRPr/>
            </a:pPr>
            <a:r>
              <a:rPr lang="bs-Latn-BA" sz="2400" dirty="0" smtClean="0">
                <a:solidFill>
                  <a:srgbClr val="000099"/>
                </a:solidFill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свакодневан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здравом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ефикасном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стручном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тиму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подстиче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задовољство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запослених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боље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управљање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временом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F"/>
              <a:defRPr/>
            </a:pP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решавањем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несугласица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сукоба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сложност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тима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F"/>
              <a:defRPr/>
            </a:pP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предуслови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успешног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тимскога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доследна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слушање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извештаји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учињеном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редовни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састанци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прихватање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мишљењу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придржавање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договора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уважавање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отвореност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подршка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поверење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lnSpc>
                <a:spcPct val="80000"/>
              </a:lnSpc>
              <a:buClr>
                <a:srgbClr val="FF3300"/>
              </a:buClr>
              <a:buFont typeface="Wingdings" pitchFamily="2" charset="2"/>
              <a:buChar char="F"/>
              <a:defRPr/>
            </a:pP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усклађен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тимски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нези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постиче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болесника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бољу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сарадњу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4" descr="ruk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1946275" cy="252095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46125"/>
            <a:ext cx="8229600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Међусобна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особља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2060575"/>
            <a:ext cx="8229600" cy="3960813"/>
          </a:xfrm>
          <a:ln w="7620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bs-Latn-BA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комуникацију у здравству спада и међусобна комуникација здравственог особља. На данашњем степену</a:t>
            </a:r>
            <a:r>
              <a:rPr lang="sr-Latn-C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развоја медицинске струке по</a:t>
            </a:r>
            <a:r>
              <a:rPr lang="sr-Latn-C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правилу никада сам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радник не решава здравствене проблеме појединог болесника. Реч је, дакле, о </a:t>
            </a:r>
            <a:r>
              <a:rPr lang="en-US" sz="24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тимском раду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s-Latn-BA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томе култура комуникације не само да олакшава рад него се одражава и на болеснику, који преноси своју историју болести и осталу документацију и чита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али и слуша различите коментаре појединих сарадника.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информисање</a:t>
            </a:r>
            <a:r>
              <a:rPr lang="en-US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болесника</a:t>
            </a:r>
            <a:r>
              <a:rPr lang="bs-Latn-BA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важан</a:t>
            </a:r>
            <a:r>
              <a:rPr lang="bs-Latn-BA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аспект</a:t>
            </a:r>
            <a:r>
              <a:rPr lang="bs-Latn-BA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bs-Latn-BA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последње време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 све више наглашава потреба доброг информисања болесника о свему у вези с његовом болести. </a:t>
            </a:r>
            <a:endParaRPr lang="bs-Latn-BA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само да болесник жели и има право бити информисан о својој болести, него је и медицинском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особљу потребна сарадња с информисаним болесником током дијагностичког поступка и лечења. </a:t>
            </a:r>
            <a:endParaRPr lang="bs-Latn-BA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sr-Cyrl-R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дијагностички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поступак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одређени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ризика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болесник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знати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каткад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учествовати</a:t>
            </a:r>
            <a:r>
              <a:rPr lang="sr-Latn-C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одлучивању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избору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поступака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с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применом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одређеног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спроводити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болесникове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сагласности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bs-Latn-BA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bs-Latn-BA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Болеснику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њему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разумљив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кратко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јасно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рећи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каквој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реч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чега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начинити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одговарајуће анализе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тога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протумачити</a:t>
            </a:r>
            <a:r>
              <a:rPr lang="bs-Latn-BA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опет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одговарајући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информисати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поступку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en-US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endParaRPr lang="sr-Latn-RS" dirty="0"/>
          </a:p>
        </p:txBody>
      </p:sp>
    </p:spTree>
  </p:cSld>
  <p:clrMapOvr>
    <a:masterClrMapping/>
  </p:clrMapOvr>
  <p:transition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549275"/>
            <a:ext cx="8229600" cy="2765425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bs-Latn-BA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имати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образац за тзв. </a:t>
            </a:r>
            <a:r>
              <a:rPr lang="en-US" sz="24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информисани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пристанак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све врсте претрага, који ће болесник </a:t>
            </a:r>
            <a:r>
              <a:rPr lang="sr-Cyrl-R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(или његов старатељ)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потписати и тако потврдити своју сагласност, након добијених информација. Тако добијене информације су потребне, али ипак не могу заменити разговор с лекаром, јер болесник нема могућност постављања питања. За добру комуникацију лекара и болесника потребан је директан разговор. </a:t>
            </a:r>
          </a:p>
        </p:txBody>
      </p:sp>
      <p:pic>
        <p:nvPicPr>
          <p:cNvPr id="23555" name="Picture 4" descr="MPj0438505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357563"/>
            <a:ext cx="2490787" cy="3240087"/>
          </a:xfrm>
          <a:prstGeom prst="rect">
            <a:avLst/>
          </a:prstGeom>
          <a:solidFill>
            <a:srgbClr val="FF3300"/>
          </a:solidFill>
          <a:ln w="57150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5288" y="1484313"/>
            <a:ext cx="8229600" cy="29083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</a:rPr>
              <a:t>	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</a:rPr>
              <a:t>	</a:t>
            </a:r>
            <a:r>
              <a:rPr lang="bs-Latn-BA" sz="2400" smtClean="0">
                <a:solidFill>
                  <a:srgbClr val="000099"/>
                </a:solidFill>
              </a:rPr>
              <a:t>	</a:t>
            </a:r>
            <a:r>
              <a:rPr lang="sr-Cyrl-R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ахваљујући великим научним и технолошким достигнућима у последњим деценијама</a:t>
            </a:r>
            <a:r>
              <a:rPr lang="sr-Cyrl-R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ного се тога променило у начину комуникације међу људима.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r-HR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</a:rPr>
              <a:t>	</a:t>
            </a:r>
            <a:endParaRPr lang="en-US" sz="2400" smtClean="0">
              <a:solidFill>
                <a:srgbClr val="000099"/>
              </a:solidFill>
            </a:endParaRPr>
          </a:p>
        </p:txBody>
      </p:sp>
      <p:pic>
        <p:nvPicPr>
          <p:cNvPr id="6147" name="Picture 2" descr="D:\Users\Mirjana Janicijevic\Desktop\Služba-za-zdravstvenu-zaštitu-de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789488"/>
            <a:ext cx="6697662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2103438"/>
            <a:ext cx="8229600" cy="4205287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bs-Latn-BA" sz="2400" dirty="0" smtClean="0">
                <a:solidFill>
                  <a:srgbClr val="000099"/>
                </a:solidFill>
              </a:rPr>
              <a:t>	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Поставља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питање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урадити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побољшање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културе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здравству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једноставан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потребне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комуникацијске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културе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своди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технику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администрацију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болесном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човеку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Јасно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струка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сама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битно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утицати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општу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културу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јавне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морамо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настојати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ту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нешто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учини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упозоравањем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утицајем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кад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политичке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одлуке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властитим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поступцима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струци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bs-Latn-BA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en-US" sz="2400" dirty="0" smtClean="0">
                <a:solidFill>
                  <a:srgbClr val="000099"/>
                </a:solidFill>
              </a:rPr>
              <a:t/>
            </a:r>
            <a:br>
              <a:rPr lang="en-US" sz="2400" dirty="0" smtClean="0">
                <a:solidFill>
                  <a:srgbClr val="000099"/>
                </a:solidFill>
              </a:rPr>
            </a:br>
            <a:endParaRPr lang="en-US" sz="2400" dirty="0" smtClean="0">
              <a:solidFill>
                <a:srgbClr val="000099"/>
              </a:solidFill>
            </a:endParaRPr>
          </a:p>
        </p:txBody>
      </p:sp>
      <p:sp>
        <p:nvSpPr>
          <p:cNvPr id="24579" name="AutoShape 4"/>
          <p:cNvSpPr>
            <a:spLocks noChangeArrowheads="1"/>
          </p:cNvSpPr>
          <p:nvPr/>
        </p:nvSpPr>
        <p:spPr bwMode="auto">
          <a:xfrm rot="2418873">
            <a:off x="684213" y="620713"/>
            <a:ext cx="1150937" cy="1079500"/>
          </a:xfrm>
          <a:prstGeom prst="flowChartMagneticTape">
            <a:avLst/>
          </a:prstGeom>
          <a:solidFill>
            <a:srgbClr val="FF3300"/>
          </a:solidFill>
          <a:ln w="57150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R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MPj0438585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6924" b="-1225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99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3213100"/>
            <a:ext cx="8229600" cy="3455988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b="1" smtClean="0">
                <a:solidFill>
                  <a:srgbClr val="000099"/>
                </a:solidFill>
              </a:rPr>
              <a:t>	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сестринству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укључује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успостављање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јако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свим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аспектима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посла</a:t>
            </a:r>
            <a:r>
              <a:rPr lang="sr-Cyrl-R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sr-Cyrl-RS" sz="2400" b="1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sr-Cyrl-R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Добробит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свега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разматрања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сестринству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уморне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преоптерећене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послом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њихова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најмању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руку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постаје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умањена</a:t>
            </a:r>
            <a:r>
              <a:rPr lang="hr-HR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1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34" t="-54814" r="-206569" b="-413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276600" y="620713"/>
            <a:ext cx="5483225" cy="5472112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hr-HR" sz="28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Посебан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случај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смањити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комуницира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 eaLnBrk="1" hangingPunct="1"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Комуницирање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сестринству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захтева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сензибилност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умирућим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39750" y="1557338"/>
            <a:ext cx="8229600" cy="2620962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Њен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праг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толеранције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ефикасан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испуњене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прописао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разматрање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сестринству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јесте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комуницирати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дозвољава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информација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склоности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пацијената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ње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самог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3759200"/>
            <a:ext cx="8229600" cy="2693988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hr-HR" sz="2400" dirty="0" smtClean="0">
                <a:solidFill>
                  <a:srgbClr val="000099"/>
                </a:solidFill>
              </a:rPr>
              <a:t>	</a:t>
            </a:r>
            <a:r>
              <a:rPr lang="sr-Cyrl-R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иљ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сестринству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узајамно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разумевање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порука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преноси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осигура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адекватне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резултате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4" descr="C:\Users\Mirjana Petrovic\Desktop\dreamstime_5369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0"/>
            <a:ext cx="446405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hr-HR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сестринству</a:t>
            </a:r>
            <a:r>
              <a:rPr lang="hr-HR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водичи</a:t>
            </a:r>
            <a:r>
              <a:rPr lang="hr-HR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196975"/>
            <a:ext cx="8229600" cy="2725738"/>
          </a:xfrm>
        </p:spPr>
        <p:txBody>
          <a:bodyPr rtlCol="0">
            <a:normAutofit lnSpcReduction="10000"/>
          </a:bodyPr>
          <a:lstStyle/>
          <a:p>
            <a:pPr marL="0" indent="0" algn="just" eaLnBrk="1" fontAlgn="auto" hangingPunct="1">
              <a:lnSpc>
                <a:spcPct val="90000"/>
              </a:lnSpc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hr-HR" sz="2400" dirty="0" smtClean="0">
                <a:solidFill>
                  <a:srgbClr val="000099"/>
                </a:solidFill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Друштвене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сигурне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смеју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прећи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границе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личног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односа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пацијентима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лекарима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eaLnBrk="1" fontAlgn="auto" hangingPunct="1">
              <a:lnSpc>
                <a:spcPct val="90000"/>
              </a:lnSpc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љубазни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пријатељски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смеју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постати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превише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блиски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 eaLnBrk="1" fontAlgn="auto" hangingPunct="1">
              <a:lnSpc>
                <a:spcPct val="90000"/>
              </a:lnSpc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Њихов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структуриран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што подразмева да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вештине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укључују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испитивање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обуку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1026" descr="zucuncu_x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" t="15236" b="19855"/>
          <a:stretch>
            <a:fillRect/>
          </a:stretch>
        </p:blipFill>
        <p:spPr bwMode="auto">
          <a:xfrm>
            <a:off x="3203575" y="4292600"/>
            <a:ext cx="2854325" cy="2155825"/>
          </a:xfrm>
          <a:prstGeom prst="rect">
            <a:avLst/>
          </a:prstGeom>
          <a:noFill/>
          <a:ln w="190500" cmpd="tri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1052513"/>
            <a:ext cx="8229600" cy="4525962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hr-HR" sz="2400" smtClean="0">
                <a:solidFill>
                  <a:srgbClr val="000099"/>
                </a:solidFill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добију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одређене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обави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lnSpc>
                <a:spcPct val="8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подучавају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информишу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везани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урађено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задовоље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lnSpc>
                <a:spcPct val="8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сврсисходан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укључује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окружење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сестара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пружити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lnSpc>
                <a:spcPct val="8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морају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поверење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ће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учинити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овај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ефикасним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овај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пренети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препознају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навикне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стање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404813"/>
            <a:ext cx="8229600" cy="3124200"/>
          </a:xfrm>
        </p:spPr>
        <p:txBody>
          <a:bodyPr rtlCol="0">
            <a:normAutofit fontScale="92500" lnSpcReduction="20000"/>
          </a:bodyPr>
          <a:lstStyle/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hr-HR" sz="2400" dirty="0" smtClean="0">
                <a:solidFill>
                  <a:srgbClr val="000099"/>
                </a:solidFill>
              </a:rPr>
              <a:t>	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Типови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коришћени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сестринству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укључују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вербалне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невербалне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вештине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јасни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једноставни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временске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адекватности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Невербална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сестринству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укључује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говор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изразе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додир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Додир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битан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сестринству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сестра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додирује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уништити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везу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узајамно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поверење</a:t>
            </a:r>
            <a:r>
              <a:rPr lang="hr-HR" sz="2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4" descr="C:\Users\Mirjana Petrovic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076700"/>
            <a:ext cx="37084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39750" y="908050"/>
            <a:ext cx="8229600" cy="4525963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hr-HR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Груб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додир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уплашена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свог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здравственог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стања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послати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поруку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јој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свиђа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стање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Најгори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могући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комуницирања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сестринству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јесте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сматра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негативним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штетним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понашањем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sluanjeaf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0"/>
            <a:ext cx="5219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2032000"/>
            <a:ext cx="3394075" cy="2620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слушати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оно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говоре</a:t>
            </a:r>
            <a:r>
              <a:rPr lang="hr-HR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39750" y="1196975"/>
            <a:ext cx="8229600" cy="3455988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bs-Latn-BA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 се рећи да је дошло до промена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култури комуникације, која је својствена свакој друштвеној средини и која је саставни део опште културе</a:t>
            </a: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s-Latn-BA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bs-Latn-BA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 се култура дефинише као скуп традиционално условљених друштвених норми које се односе на сва подручја живота неког друштва, онда је комуникација један од темељних начина изражавања културе. </a:t>
            </a:r>
            <a:endParaRPr lang="sr-Cyrl-R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sr-Cyrl-R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Култура комуникације је одраз опште културе друштва.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39750" y="1557338"/>
            <a:ext cx="8229600" cy="2981325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пренети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стваре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сазна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остатак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истаћи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направити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смрти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обзира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доживљава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таквим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Интерперсонална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суштинске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свакој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посебног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сестринству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39750" y="4724400"/>
            <a:ext cx="8147050" cy="144145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Комуникација</a:t>
            </a:r>
            <a:r>
              <a:rPr lang="hr-HR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hr-HR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препозната</a:t>
            </a:r>
            <a:r>
              <a:rPr lang="hr-HR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hr-HR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један од </a:t>
            </a:r>
            <a:r>
              <a:rPr lang="en-U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главни</a:t>
            </a:r>
            <a:r>
              <a:rPr lang="sr-Cyrl-R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hr-HR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FontTx/>
              <a:buNone/>
            </a:pPr>
            <a:r>
              <a:rPr lang="en-U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узрок</a:t>
            </a:r>
            <a:r>
              <a:rPr lang="sr-Cyrl-R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hr-HR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hr-HR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</a:t>
            </a:r>
            <a:r>
              <a:rPr lang="hr-HR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i="1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3" name="Picture 4" descr="itf0940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219075"/>
            <a:ext cx="4572000" cy="421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11188" y="1196975"/>
            <a:ext cx="8229600" cy="31242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Сестринство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својој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сарадњи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особље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морају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комуницирати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пруже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адекватан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потпору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комуницирања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сестринству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ствара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задовољства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корисника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изврсност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јер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спречава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настанак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грешки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en-US" sz="240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jobs-nurse-6228171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8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82700"/>
            <a:ext cx="8229600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sr-Cyrl-R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Значај</a:t>
            </a: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3068638"/>
            <a:ext cx="8229600" cy="2260600"/>
          </a:xfrm>
          <a:solidFill>
            <a:srgbClr val="663300">
              <a:alpha val="50000"/>
            </a:srgbClr>
          </a:solidFill>
        </p:spPr>
        <p:txBody>
          <a:bodyPr rtlCol="0">
            <a:normAutofit/>
          </a:bodyPr>
          <a:lstStyle/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hr-H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Сестре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одговорне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разумевање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схваћена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порука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преносе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пажљиво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слушати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пријавити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информације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исправно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тачно</a:t>
            </a:r>
            <a:r>
              <a:rPr lang="hr-H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01650" y="1052513"/>
            <a:ext cx="8229600" cy="1973262"/>
          </a:xfrm>
        </p:spPr>
        <p:txBody>
          <a:bodyPr rtlCol="0">
            <a:normAutofit lnSpcReduction="10000"/>
          </a:bodyPr>
          <a:lstStyle/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hr-HR" sz="2400" b="1" dirty="0" smtClean="0">
              <a:solidFill>
                <a:srgbClr val="000099"/>
              </a:solidFill>
            </a:endParaRP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hr-HR" sz="2400" dirty="0" smtClean="0">
                <a:solidFill>
                  <a:srgbClr val="000099"/>
                </a:solidFill>
              </a:rPr>
              <a:t>	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виталну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улогу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друштвеним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интеракцијама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способна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осети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адекватан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исправност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интерперсоналних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hr-HR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endParaRPr lang="en-US" sz="2400" dirty="0" smtClean="0">
              <a:solidFill>
                <a:srgbClr val="000099"/>
              </a:solidFill>
            </a:endParaRPr>
          </a:p>
        </p:txBody>
      </p:sp>
      <p:pic>
        <p:nvPicPr>
          <p:cNvPr id="38915" name="Picture 5" descr="med-s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068638"/>
            <a:ext cx="3257550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1268413"/>
            <a:ext cx="8229600" cy="2652712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hr-HR" sz="2400" b="1" smtClean="0">
                <a:solidFill>
                  <a:srgbClr val="000099"/>
                </a:solidFill>
              </a:rPr>
              <a:t> </a:t>
            </a:r>
          </a:p>
          <a:p>
            <a:pPr marL="0" indent="0" algn="just" eaLnBrk="1" hangingPunct="1">
              <a:buFontTx/>
              <a:buNone/>
            </a:pPr>
            <a:r>
              <a:rPr lang="hr-HR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Улога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двострука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испитивача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 eaLnBrk="1" hangingPunct="1">
              <a:buFontTx/>
              <a:buNone/>
            </a:pP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ефикасан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слушалац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исправна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питања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управљати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улогом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преносећи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/>
            <a:endParaRPr lang="en-US" sz="2400" smtClean="0">
              <a:solidFill>
                <a:srgbClr val="000099"/>
              </a:solidFill>
            </a:endParaRPr>
          </a:p>
          <a:p>
            <a:pPr marL="0" indent="0" algn="just" eaLnBrk="1" hangingPunct="1">
              <a:buFontTx/>
              <a:buNone/>
            </a:pPr>
            <a:endParaRPr lang="en-US" sz="240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981075"/>
            <a:ext cx="8229600" cy="2116138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hr-HR" sz="2400" smtClean="0">
                <a:solidFill>
                  <a:srgbClr val="000099"/>
                </a:solidFill>
              </a:rPr>
              <a:t>	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вештине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сестринству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представљају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бенефит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смислу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бољег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задовољства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корисника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бољег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задовољства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својом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каријером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целини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мотивисане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оснажене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сестре</a:t>
            </a:r>
            <a:r>
              <a:rPr lang="hr-HR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en-US" sz="240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Tx/>
              <a:buNone/>
            </a:pPr>
            <a:endParaRPr lang="en-US" sz="240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3111500"/>
            <a:ext cx="8229600" cy="3413125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pl-PL" sz="2400" dirty="0" smtClean="0">
                <a:solidFill>
                  <a:srgbClr val="000099"/>
                </a:solidFill>
              </a:rPr>
              <a:t>	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Медицинске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развити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самопоштовања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резултирати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поштовањем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оних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професионално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брину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првом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реду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професионалци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стално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образовати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тиме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стећи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властиту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сигурност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поштовање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својих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сарадника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послодаваца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сестра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медицинског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тима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равноправно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учествовати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свој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посао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Свака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несигурност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руши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самопоштовање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Знање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најјаче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оружје</a:t>
            </a:r>
            <a:r>
              <a:rPr lang="pl-PL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7" name="Picture 4" descr="C:\Users\Mirjana Petrovic\Desktop\medicinske-sestre-a4effa0adcd3779869392d5af3549039_view_article_n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8913"/>
            <a:ext cx="72739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716463" y="1268413"/>
            <a:ext cx="3970337" cy="360045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mtClean="0">
                <a:solidFill>
                  <a:srgbClr val="000099"/>
                </a:solidFill>
              </a:rPr>
              <a:t>Високо</a:t>
            </a:r>
            <a:r>
              <a:rPr lang="pl-PL" smtClean="0">
                <a:solidFill>
                  <a:srgbClr val="000099"/>
                </a:solidFill>
              </a:rPr>
              <a:t> </a:t>
            </a:r>
            <a:r>
              <a:rPr lang="en-US" smtClean="0">
                <a:solidFill>
                  <a:srgbClr val="000099"/>
                </a:solidFill>
              </a:rPr>
              <a:t>образовање</a:t>
            </a:r>
            <a:r>
              <a:rPr lang="pl-PL" smtClean="0">
                <a:solidFill>
                  <a:srgbClr val="000099"/>
                </a:solidFill>
              </a:rPr>
              <a:t> </a:t>
            </a:r>
            <a:r>
              <a:rPr lang="en-US" smtClean="0">
                <a:solidFill>
                  <a:srgbClr val="000099"/>
                </a:solidFill>
              </a:rPr>
              <a:t>императив</a:t>
            </a:r>
            <a:r>
              <a:rPr lang="pl-PL" smtClean="0">
                <a:solidFill>
                  <a:srgbClr val="000099"/>
                </a:solidFill>
              </a:rPr>
              <a:t> </a:t>
            </a:r>
            <a:r>
              <a:rPr lang="en-US" smtClean="0">
                <a:solidFill>
                  <a:srgbClr val="000099"/>
                </a:solidFill>
              </a:rPr>
              <a:t>је</a:t>
            </a:r>
            <a:r>
              <a:rPr lang="pl-PL" smtClean="0">
                <a:solidFill>
                  <a:srgbClr val="000099"/>
                </a:solidFill>
              </a:rPr>
              <a:t> </a:t>
            </a:r>
            <a:r>
              <a:rPr lang="en-US" smtClean="0">
                <a:solidFill>
                  <a:srgbClr val="000099"/>
                </a:solidFill>
              </a:rPr>
              <a:t>сестринске</a:t>
            </a:r>
            <a:r>
              <a:rPr lang="pl-PL" smtClean="0">
                <a:solidFill>
                  <a:srgbClr val="000099"/>
                </a:solidFill>
              </a:rPr>
              <a:t> </a:t>
            </a:r>
            <a:r>
              <a:rPr lang="en-US" smtClean="0">
                <a:solidFill>
                  <a:srgbClr val="000099"/>
                </a:solidFill>
              </a:rPr>
              <a:t>професије</a:t>
            </a:r>
            <a:r>
              <a:rPr lang="pl-PL" smtClean="0">
                <a:solidFill>
                  <a:srgbClr val="000099"/>
                </a:solidFill>
              </a:rPr>
              <a:t> </a:t>
            </a:r>
            <a:r>
              <a:rPr lang="en-US" smtClean="0">
                <a:solidFill>
                  <a:srgbClr val="000099"/>
                </a:solidFill>
              </a:rPr>
              <a:t>данас</a:t>
            </a:r>
            <a:r>
              <a:rPr lang="pl-PL" smtClean="0">
                <a:solidFill>
                  <a:srgbClr val="000099"/>
                </a:solidFill>
              </a:rPr>
              <a:t>. </a:t>
            </a:r>
            <a:endParaRPr lang="en-US" smtClean="0">
              <a:solidFill>
                <a:srgbClr val="000099"/>
              </a:solidFill>
            </a:endParaRPr>
          </a:p>
        </p:txBody>
      </p:sp>
      <p:pic>
        <p:nvPicPr>
          <p:cNvPr id="43011" name="Picture 7" descr="knjiga-i-zagrlja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836613"/>
            <a:ext cx="381000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2800" dirty="0" err="1" smtClean="0">
                <a:solidFill>
                  <a:srgbClr val="000099"/>
                </a:solidFill>
              </a:rPr>
              <a:t>Закључци</a:t>
            </a:r>
            <a:r>
              <a:rPr lang="en-US" sz="2800" dirty="0" smtClean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bs-Latn-BA" sz="2400" b="1" smtClean="0">
                <a:solidFill>
                  <a:srgbClr val="000099"/>
                </a:solidFill>
              </a:rPr>
              <a:t>	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 особље се мора на одговарајући начин едуковати у култури здравствене неге и комуникацији с болесницима, а посебно је потребно организовати здравство на одговарајући начин да се постигне уштеда на времену и да се медицинско</a:t>
            </a:r>
            <a:r>
              <a:rPr lang="bs-Latn-BA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особље може више посветити комуницирању с болесницима.</a:t>
            </a:r>
            <a:r>
              <a:rPr lang="en-US" sz="240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4036" name="Picture 5" descr="rukovanj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292600"/>
            <a:ext cx="30480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5288" y="836613"/>
            <a:ext cx="8229600" cy="3960812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 typeface="Georgia" panose="02040502050405020303" pitchFamily="18" charset="0"/>
              <a:buNone/>
            </a:pPr>
            <a:r>
              <a:rPr lang="bs-Latn-BA" sz="2800" smtClean="0">
                <a:solidFill>
                  <a:srgbClr val="000099"/>
                </a:solidFill>
              </a:rPr>
              <a:t>	</a:t>
            </a:r>
            <a:r>
              <a:rPr lang="bs-Latn-BA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културом</a:t>
            </a:r>
            <a:r>
              <a:rPr lang="bs-Latn-BA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ужем смислу речи</a:t>
            </a:r>
            <a:r>
              <a:rPr lang="bs-Latn-BA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сматра се у првом реду сусретљивост, љубазност, узајамно помагање - речју, пристојност у међуљудским односима, што се може назвати и бонтон. </a:t>
            </a:r>
            <a:endParaRPr lang="sr-Cyrl-RS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Font typeface="Georgia" panose="02040502050405020303" pitchFamily="18" charset="0"/>
              <a:buNone/>
            </a:pPr>
            <a:r>
              <a:rPr lang="sr-Cyrl-R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Културне навике стичемо</a:t>
            </a:r>
            <a:r>
              <a:rPr lang="bs-Latn-BA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првом реду </a:t>
            </a:r>
            <a:r>
              <a:rPr lang="sr-Cyrl-R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</a:t>
            </a:r>
            <a:r>
              <a:rPr lang="sr-Cyrl-R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ој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али и школск</a:t>
            </a:r>
            <a:r>
              <a:rPr lang="sr-Cyrl-R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ој</a:t>
            </a:r>
            <a:r>
              <a:rPr lang="sr-Latn-C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средини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значајну улогу игра и</a:t>
            </a:r>
            <a:r>
              <a:rPr lang="bs-Latn-BA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шира друштвена околина. </a:t>
            </a:r>
            <a:endParaRPr lang="sr-Cyrl-RS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Font typeface="Georgia" panose="02040502050405020303" pitchFamily="18" charset="0"/>
              <a:buNone/>
            </a:pPr>
            <a:r>
              <a:rPr lang="sr-Cyrl-R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данашње време средства јавне комуникације изразито утичу на обликовање културе уопште, а посебно на културу комуникације. 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endParaRPr lang="en-US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6" descr="nurse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8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6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-26988"/>
            <a:ext cx="8893175" cy="1143001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sr-Cyrl-RS" sz="2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НАША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ЉУБАЗНОСТ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ПОЧЕТАК</a:t>
            </a:r>
            <a:r>
              <a:rPr lang="bs-Latn-BA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СВАКОГ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001000" cy="1216025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ХВАЛА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ПАЖЊИ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sr-Cyrl-RS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bs-Latn-BA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здравству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осећа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културе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последицама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sr-Cyrl-R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нези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о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томе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говори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bs-Latn-BA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bs-Latn-BA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посреди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особља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болесницима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узајамна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особља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свакодневном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раду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bs-Latn-BA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bs-Latn-BA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Успех</a:t>
            </a:r>
            <a:r>
              <a:rPr lang="bs-Latn-BA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лечењу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везан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комуникацију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тима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култури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комуникације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су и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ту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видљиве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endParaRPr lang="sr-Latn-RS" dirty="0"/>
          </a:p>
        </p:txBody>
      </p:sp>
    </p:spTree>
  </p:cSld>
  <p:clrMapOvr>
    <a:masterClrMapping/>
  </p:clrMapOvr>
  <p:transition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28600" y="692150"/>
            <a:ext cx="8610600" cy="5257800"/>
          </a:xfrm>
          <a:gradFill rotWithShape="0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800" b="1" smtClean="0"/>
              <a:t>   </a:t>
            </a:r>
          </a:p>
          <a:p>
            <a:pPr eaLnBrk="1" hangingPunct="1">
              <a:buFontTx/>
              <a:buNone/>
            </a:pPr>
            <a:endParaRPr lang="sr-Latn-CS" sz="2800" smtClean="0"/>
          </a:p>
          <a:p>
            <a:pPr eaLnBrk="1" hangingPunct="1">
              <a:buFontTx/>
              <a:buNone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базира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-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оног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пружа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услугу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(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-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оног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услугу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(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Сврха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примаоцу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пренесе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поруку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овом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</a:t>
            </a:r>
            <a:r>
              <a:rPr lang="sr-Cyrl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ају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обрнуто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hr-HR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765175"/>
            <a:ext cx="8534400" cy="4824413"/>
          </a:xfrm>
          <a:gradFill rotWithShape="0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поседује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сваки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могао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</a:t>
            </a:r>
            <a:r>
              <a:rPr lang="sr-Cyrl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ефикасан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Cyrl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Препознати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препреке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јасан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имате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јасну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слику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ономе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желите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саопштите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поруку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саопштите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сажето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sr-Cyrl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се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уверите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порука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јасна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правилно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схваћена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hr-HR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228600"/>
            <a:ext cx="8534400" cy="6324600"/>
          </a:xfrm>
          <a:gradFill rotWithShape="0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800" smtClean="0"/>
              <a:t>  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Изабрати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писане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гестикулациј</a:t>
            </a:r>
            <a:r>
              <a:rPr lang="sr-Cyrl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“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”...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5.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Брига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пацијенту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“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Медиј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порука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sr-Latn-CS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7.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питање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8.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водити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дијалог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hr-HR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23850" y="476250"/>
            <a:ext cx="8610600" cy="5937250"/>
          </a:xfrm>
          <a:gradFill rotWithShape="0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побољшати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609600" indent="-609600" eaLnBrk="1" hangingPunct="1">
              <a:buFontTx/>
              <a:buNone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09600" indent="-609600"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•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слушање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609600" indent="-609600"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•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разумевање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09600" indent="-609600"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•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давање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подршке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09600" indent="-609600"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•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суосећање</a:t>
            </a:r>
            <a:endParaRPr lang="sr-Latn-C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•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давање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савета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упута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09600" indent="-609600" eaLnBrk="1" hangingPunct="1">
              <a:buFontTx/>
              <a:buNone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Стандардни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садр</a:t>
            </a:r>
            <a:r>
              <a:rPr lang="sr-Cyrl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фазе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09600" indent="-609600"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започињање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609600" indent="-609600"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609600" indent="-609600" eaLnBrk="1" hangingPunct="1">
              <a:buFontTx/>
              <a:buNone/>
            </a:pP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завршавање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sr-Latn-C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hr-HR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1051</TotalTime>
  <Words>682</Words>
  <Application>Microsoft Office PowerPoint</Application>
  <PresentationFormat>On-screen Show (4:3)</PresentationFormat>
  <Paragraphs>156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Trebuchet MS</vt:lpstr>
      <vt:lpstr>Georgia</vt:lpstr>
      <vt:lpstr>Calibri</vt:lpstr>
      <vt:lpstr>Times New Roman</vt:lpstr>
      <vt:lpstr>Wingdings</vt:lpstr>
      <vt:lpstr>Slipstream</vt:lpstr>
      <vt:lpstr>КЛИНИЧКЕ, ЕВАЛУАЦИОНЕ И ТЕРАПИЈСКЕ ТЕХНИКЕ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Што постижемо љубазношћу као делом професионалне улоге? </vt:lpstr>
      <vt:lpstr>PowerPoint Presentation</vt:lpstr>
      <vt:lpstr>PowerPoint Presentation</vt:lpstr>
      <vt:lpstr>PowerPoint Presentation</vt:lpstr>
      <vt:lpstr>Међусобна комуникација здравственог особља </vt:lpstr>
      <vt:lpstr>Добро информисање болесника је важан  аспект комуникације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Комуникација у сестринству - водичи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Значај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Закључци </vt:lpstr>
      <vt:lpstr>НАША ЉУБАЗНОСТ ПОЧЕТАК ЈЕ СВАКОГ ЛЕЧЕЊА!</vt:lpstr>
      <vt:lpstr>ХВАЛА НА ПАЖЊИ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VAŽNOST KOMUNIKACIJE U RADU MEDICINSKIH SESTARA/TEHNIČARA</dc:title>
  <dc:creator>ACERF1</dc:creator>
  <cp:lastModifiedBy>Pc</cp:lastModifiedBy>
  <cp:revision>140</cp:revision>
  <dcterms:created xsi:type="dcterms:W3CDTF">2010-05-04T07:12:54Z</dcterms:created>
  <dcterms:modified xsi:type="dcterms:W3CDTF">2021-02-10T00:23:08Z</dcterms:modified>
</cp:coreProperties>
</file>